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50741EE-0F0B-480C-82F8-AEFA28D3C714}">
  <a:tblStyle styleId="{450741EE-0F0B-480C-82F8-AEFA28D3C714}"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Darlan From GSBS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Frank</a:t>
            </a:r>
          </a:p>
          <a:p>
            <a:pPr indent="0" lvl="0" marL="0">
              <a:spcBef>
                <a:spcPts val="0"/>
              </a:spcBef>
              <a:buNone/>
            </a:pPr>
            <a:r>
              <a:t/>
            </a:r>
            <a:endParaRPr/>
          </a:p>
          <a:p>
            <a:pPr indent="0" lvl="0" marL="0" rtl="0">
              <a:spcBef>
                <a:spcPts val="0"/>
              </a:spcBef>
              <a:buNone/>
            </a:pPr>
            <a:r>
              <a:rPr lang="en"/>
              <a:t>We tried several methods in class, and we additionally, watershed, ilastik etc. Ilastik wasnt used due to the poor image quality was not very good.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 Weighted Centroids of edge generated of normalized image, it might be indicative of where the cells are located.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Frank 5- fold classification, to avoid overfitting </a:t>
            </a:r>
          </a:p>
          <a:p>
            <a:pPr indent="0" lvl="0" marL="0">
              <a:spcBef>
                <a:spcPts val="0"/>
              </a:spcBef>
              <a:buNone/>
            </a:pPr>
            <a:r>
              <a:t/>
            </a:r>
            <a:endParaRPr/>
          </a:p>
          <a:p>
            <a:pPr indent="0" lvl="0" marL="0" rtl="0">
              <a:spcBef>
                <a:spcPts val="0"/>
              </a:spcBef>
              <a:buNone/>
            </a:pPr>
            <a:r>
              <a:rPr lang="en" sz="1000">
                <a:solidFill>
                  <a:srgbClr val="404040"/>
                </a:solidFill>
                <a:highlight>
                  <a:srgbClr val="FFFFFF"/>
                </a:highlight>
              </a:rPr>
              <a:t>Individual decision trees tend to overfit. Bootstrap-aggregated (</a:t>
            </a:r>
            <a:r>
              <a:rPr i="1" lang="en" sz="1000">
                <a:solidFill>
                  <a:srgbClr val="404040"/>
                </a:solidFill>
                <a:highlight>
                  <a:srgbClr val="FFFFFF"/>
                </a:highlight>
              </a:rPr>
              <a:t>bagged</a:t>
            </a:r>
            <a:r>
              <a:rPr lang="en" sz="1000">
                <a:solidFill>
                  <a:srgbClr val="404040"/>
                </a:solidFill>
                <a:highlight>
                  <a:srgbClr val="FFFFFF"/>
                </a:highlight>
              </a:rPr>
              <a:t>) decision trees combine the results of many decision trees, which reduces the effects of overfitting and improves generalization.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Frank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Sanjana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Sanjana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a:t>
            </a:r>
            <a:r>
              <a:rPr lang="en"/>
              <a:t> support vector machine</a:t>
            </a:r>
            <a:r>
              <a:rPr lang="en"/>
              <a:t> using </a:t>
            </a:r>
            <a:r>
              <a:rPr lang="en"/>
              <a:t>quadratic</a:t>
            </a:r>
            <a:r>
              <a:rPr lang="en"/>
              <a:t> function optimization. Accuracy Increases. Honestly If you run these at different times, the accuracy varies, rarely did we see over 73%</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Only Sanjana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Sanjana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Sanjana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Sanjana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Sanjana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Frank</a:t>
            </a:r>
          </a:p>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Frank</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dk1"/>
              </a:buClr>
              <a:buSzPts val="1800"/>
              <a:buChar char="●"/>
              <a:defRPr>
                <a:solidFill>
                  <a:schemeClr val="dk1"/>
                </a:solidFill>
              </a:defRPr>
            </a:lvl1pPr>
            <a:lvl2pPr lvl="1">
              <a:spcBef>
                <a:spcPts val="0"/>
              </a:spcBef>
              <a:buClr>
                <a:schemeClr val="dk1"/>
              </a:buClr>
              <a:buSzPts val="1400"/>
              <a:buChar char="○"/>
              <a:defRPr>
                <a:solidFill>
                  <a:schemeClr val="dk1"/>
                </a:solidFill>
              </a:defRPr>
            </a:lvl2pPr>
            <a:lvl3pPr lvl="2">
              <a:spcBef>
                <a:spcPts val="0"/>
              </a:spcBef>
              <a:buClr>
                <a:schemeClr val="dk1"/>
              </a:buClr>
              <a:buSzPts val="1400"/>
              <a:buChar char="■"/>
              <a:defRPr>
                <a:solidFill>
                  <a:schemeClr val="dk1"/>
                </a:solidFill>
              </a:defRPr>
            </a:lvl3pPr>
            <a:lvl4pPr lvl="3">
              <a:spcBef>
                <a:spcPts val="0"/>
              </a:spcBef>
              <a:buClr>
                <a:schemeClr val="dk1"/>
              </a:buClr>
              <a:buSzPts val="1400"/>
              <a:buChar char="●"/>
              <a:defRPr>
                <a:solidFill>
                  <a:schemeClr val="dk1"/>
                </a:solidFill>
              </a:defRPr>
            </a:lvl4pPr>
            <a:lvl5pPr lvl="4">
              <a:spcBef>
                <a:spcPts val="0"/>
              </a:spcBef>
              <a:buClr>
                <a:schemeClr val="dk1"/>
              </a:buClr>
              <a:buSzPts val="1400"/>
              <a:buChar char="○"/>
              <a:defRPr>
                <a:solidFill>
                  <a:schemeClr val="dk1"/>
                </a:solidFill>
              </a:defRPr>
            </a:lvl5pPr>
            <a:lvl6pPr lvl="5">
              <a:spcBef>
                <a:spcPts val="0"/>
              </a:spcBef>
              <a:buClr>
                <a:schemeClr val="dk1"/>
              </a:buClr>
              <a:buSzPts val="1400"/>
              <a:buChar char="■"/>
              <a:defRPr>
                <a:solidFill>
                  <a:schemeClr val="dk1"/>
                </a:solidFill>
              </a:defRPr>
            </a:lvl6pPr>
            <a:lvl7pPr lvl="6">
              <a:spcBef>
                <a:spcPts val="0"/>
              </a:spcBef>
              <a:buClr>
                <a:schemeClr val="dk1"/>
              </a:buClr>
              <a:buSzPts val="1400"/>
              <a:buChar char="●"/>
              <a:defRPr>
                <a:solidFill>
                  <a:schemeClr val="dk1"/>
                </a:solidFill>
              </a:defRPr>
            </a:lvl7pPr>
            <a:lvl8pPr lvl="7">
              <a:spcBef>
                <a:spcPts val="0"/>
              </a:spcBef>
              <a:buClr>
                <a:schemeClr val="dk1"/>
              </a:buClr>
              <a:buSzPts val="1400"/>
              <a:buChar char="○"/>
              <a:defRPr>
                <a:solidFill>
                  <a:schemeClr val="dk1"/>
                </a:solidFill>
              </a:defRPr>
            </a:lvl8pPr>
            <a:lvl9pPr lvl="8">
              <a:spcBef>
                <a:spcPts val="0"/>
              </a:spcBef>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2"/>
              </a:buClr>
              <a:buSzPts val="1800"/>
              <a:buChar char="●"/>
              <a:defRPr sz="1800">
                <a:solidFill>
                  <a:schemeClr val="lt2"/>
                </a:solidFill>
              </a:defRPr>
            </a:lvl1pPr>
            <a:lvl2pPr lvl="1">
              <a:lnSpc>
                <a:spcPct val="115000"/>
              </a:lnSpc>
              <a:spcBef>
                <a:spcPts val="0"/>
              </a:spcBef>
              <a:spcAft>
                <a:spcPts val="1600"/>
              </a:spcAft>
              <a:buClr>
                <a:schemeClr val="lt2"/>
              </a:buClr>
              <a:buSzPts val="1400"/>
              <a:buChar char="○"/>
              <a:defRPr>
                <a:solidFill>
                  <a:schemeClr val="lt2"/>
                </a:solidFill>
              </a:defRPr>
            </a:lvl2pPr>
            <a:lvl3pPr lvl="2">
              <a:lnSpc>
                <a:spcPct val="115000"/>
              </a:lnSpc>
              <a:spcBef>
                <a:spcPts val="0"/>
              </a:spcBef>
              <a:spcAft>
                <a:spcPts val="1600"/>
              </a:spcAft>
              <a:buClr>
                <a:schemeClr val="lt2"/>
              </a:buClr>
              <a:buSzPts val="1400"/>
              <a:buChar char="■"/>
              <a:defRPr>
                <a:solidFill>
                  <a:schemeClr val="lt2"/>
                </a:solidFill>
              </a:defRPr>
            </a:lvl3pPr>
            <a:lvl4pPr lvl="3">
              <a:lnSpc>
                <a:spcPct val="115000"/>
              </a:lnSpc>
              <a:spcBef>
                <a:spcPts val="0"/>
              </a:spcBef>
              <a:spcAft>
                <a:spcPts val="1600"/>
              </a:spcAft>
              <a:buClr>
                <a:schemeClr val="lt2"/>
              </a:buClr>
              <a:buSzPts val="1400"/>
              <a:buChar char="●"/>
              <a:defRPr>
                <a:solidFill>
                  <a:schemeClr val="lt2"/>
                </a:solidFill>
              </a:defRPr>
            </a:lvl4pPr>
            <a:lvl5pPr lvl="4">
              <a:lnSpc>
                <a:spcPct val="115000"/>
              </a:lnSpc>
              <a:spcBef>
                <a:spcPts val="0"/>
              </a:spcBef>
              <a:spcAft>
                <a:spcPts val="1600"/>
              </a:spcAft>
              <a:buClr>
                <a:schemeClr val="lt2"/>
              </a:buClr>
              <a:buSzPts val="1400"/>
              <a:buChar char="○"/>
              <a:defRPr>
                <a:solidFill>
                  <a:schemeClr val="lt2"/>
                </a:solidFill>
              </a:defRPr>
            </a:lvl5pPr>
            <a:lvl6pPr lvl="5">
              <a:lnSpc>
                <a:spcPct val="115000"/>
              </a:lnSpc>
              <a:spcBef>
                <a:spcPts val="0"/>
              </a:spcBef>
              <a:spcAft>
                <a:spcPts val="1600"/>
              </a:spcAft>
              <a:buClr>
                <a:schemeClr val="lt2"/>
              </a:buClr>
              <a:buSzPts val="1400"/>
              <a:buChar char="■"/>
              <a:defRPr>
                <a:solidFill>
                  <a:schemeClr val="lt2"/>
                </a:solidFill>
              </a:defRPr>
            </a:lvl6pPr>
            <a:lvl7pPr lvl="6">
              <a:lnSpc>
                <a:spcPct val="115000"/>
              </a:lnSpc>
              <a:spcBef>
                <a:spcPts val="0"/>
              </a:spcBef>
              <a:spcAft>
                <a:spcPts val="1600"/>
              </a:spcAft>
              <a:buClr>
                <a:schemeClr val="lt2"/>
              </a:buClr>
              <a:buSzPts val="1400"/>
              <a:buChar char="●"/>
              <a:defRPr>
                <a:solidFill>
                  <a:schemeClr val="lt2"/>
                </a:solidFill>
              </a:defRPr>
            </a:lvl7pPr>
            <a:lvl8pPr lvl="7">
              <a:lnSpc>
                <a:spcPct val="115000"/>
              </a:lnSpc>
              <a:spcBef>
                <a:spcPts val="0"/>
              </a:spcBef>
              <a:spcAft>
                <a:spcPts val="1600"/>
              </a:spcAft>
              <a:buClr>
                <a:schemeClr val="lt2"/>
              </a:buClr>
              <a:buSzPts val="1400"/>
              <a:buChar char="○"/>
              <a:defRPr>
                <a:solidFill>
                  <a:schemeClr val="lt2"/>
                </a:solidFill>
              </a:defRPr>
            </a:lvl8pPr>
            <a:lvl9pPr lvl="8">
              <a:lnSpc>
                <a:spcPct val="115000"/>
              </a:lnSpc>
              <a:spcBef>
                <a:spcPts val="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5.jpg"/><Relationship Id="rId7" Type="http://schemas.openxmlformats.org/officeDocument/2006/relationships/image" Target="../media/image19.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indent="0" lvl="0" marL="0">
              <a:spcBef>
                <a:spcPts val="0"/>
              </a:spcBef>
              <a:buNone/>
            </a:pPr>
            <a:r>
              <a:rPr lang="en"/>
              <a:t>A Machine Learning Approach to Develop an EMT Classifier </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indent="0" lvl="0" marL="0">
              <a:spcBef>
                <a:spcPts val="0"/>
              </a:spcBef>
              <a:buNone/>
            </a:pPr>
            <a:r>
              <a:rPr lang="en"/>
              <a:t>Walter F. Lenoir IV</a:t>
            </a:r>
          </a:p>
          <a:p>
            <a:pPr indent="0" lvl="0" marL="0">
              <a:spcBef>
                <a:spcPts val="0"/>
              </a:spcBef>
              <a:buNone/>
            </a:pPr>
            <a:r>
              <a:rPr lang="en"/>
              <a:t> </a:t>
            </a:r>
            <a:r>
              <a:rPr lang="en"/>
              <a:t>Sanjana </a:t>
            </a:r>
            <a:r>
              <a:rPr lang="en"/>
              <a:t>Srinivasan</a:t>
            </a:r>
            <a:r>
              <a:rPr lang="en"/>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Masking</a:t>
            </a:r>
          </a:p>
        </p:txBody>
      </p:sp>
      <p:sp>
        <p:nvSpPr>
          <p:cNvPr id="120" name="Shape 120"/>
          <p:cNvSpPr txBox="1"/>
          <p:nvPr>
            <p:ph idx="1" type="body"/>
          </p:nvPr>
        </p:nvSpPr>
        <p:spPr>
          <a:xfrm>
            <a:off x="245750" y="1017725"/>
            <a:ext cx="8520600" cy="3416400"/>
          </a:xfrm>
          <a:prstGeom prst="rect">
            <a:avLst/>
          </a:prstGeom>
        </p:spPr>
        <p:txBody>
          <a:bodyPr anchorCtr="0" anchor="t" bIns="91425" lIns="91425" rIns="91425" wrap="square" tIns="91425">
            <a:noAutofit/>
          </a:bodyPr>
          <a:lstStyle/>
          <a:p>
            <a:pPr indent="0" lvl="0" marL="0" rtl="0">
              <a:spcBef>
                <a:spcPts val="0"/>
              </a:spcBef>
              <a:buNone/>
            </a:pPr>
            <a:r>
              <a:rPr lang="en" sz="2500"/>
              <a:t>Masking Cells in Colonies is hard...</a:t>
            </a:r>
          </a:p>
          <a:p>
            <a:pPr indent="0" lvl="0" marL="457200" rtl="0">
              <a:spcBef>
                <a:spcPts val="0"/>
              </a:spcBef>
              <a:buNone/>
            </a:pPr>
            <a:r>
              <a:t/>
            </a:r>
            <a:endParaRP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pic>
        <p:nvPicPr>
          <p:cNvPr id="121" name="Shape 121"/>
          <p:cNvPicPr preferRelativeResize="0"/>
          <p:nvPr/>
        </p:nvPicPr>
        <p:blipFill>
          <a:blip r:embed="rId3">
            <a:alphaModFix/>
          </a:blip>
          <a:stretch>
            <a:fillRect/>
          </a:stretch>
        </p:blipFill>
        <p:spPr>
          <a:xfrm>
            <a:off x="2484200" y="1701122"/>
            <a:ext cx="4175600" cy="310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Masking</a:t>
            </a:r>
          </a:p>
        </p:txBody>
      </p:sp>
      <p:sp>
        <p:nvSpPr>
          <p:cNvPr id="127" name="Shape 127"/>
          <p:cNvSpPr txBox="1"/>
          <p:nvPr>
            <p:ph idx="1" type="body"/>
          </p:nvPr>
        </p:nvSpPr>
        <p:spPr>
          <a:xfrm>
            <a:off x="245750" y="1017725"/>
            <a:ext cx="8520600" cy="3416400"/>
          </a:xfrm>
          <a:prstGeom prst="rect">
            <a:avLst/>
          </a:prstGeom>
        </p:spPr>
        <p:txBody>
          <a:bodyPr anchorCtr="0" anchor="t" bIns="91425" lIns="91425" rIns="91425" wrap="square" tIns="91425">
            <a:noAutofit/>
          </a:bodyPr>
          <a:lstStyle/>
          <a:p>
            <a:pPr indent="0" lvl="0" marL="0" rtl="0">
              <a:spcBef>
                <a:spcPts val="0"/>
              </a:spcBef>
              <a:buNone/>
            </a:pPr>
            <a:r>
              <a:rPr lang="en" sz="2500"/>
              <a:t>Masking Cells in Colonies is hard...</a:t>
            </a:r>
          </a:p>
          <a:p>
            <a:pPr indent="0" lvl="0" marL="457200" rtl="0">
              <a:spcBef>
                <a:spcPts val="0"/>
              </a:spcBef>
              <a:buNone/>
            </a:pPr>
            <a:r>
              <a:t/>
            </a:r>
            <a:endParaRP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pic>
        <p:nvPicPr>
          <p:cNvPr id="128" name="Shape 128"/>
          <p:cNvPicPr preferRelativeResize="0"/>
          <p:nvPr/>
        </p:nvPicPr>
        <p:blipFill>
          <a:blip r:embed="rId3">
            <a:alphaModFix/>
          </a:blip>
          <a:stretch>
            <a:fillRect/>
          </a:stretch>
        </p:blipFill>
        <p:spPr>
          <a:xfrm>
            <a:off x="1055675" y="1560625"/>
            <a:ext cx="3441576" cy="301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Masking</a:t>
            </a:r>
          </a:p>
        </p:txBody>
      </p:sp>
      <p:sp>
        <p:nvSpPr>
          <p:cNvPr id="134" name="Shape 134"/>
          <p:cNvSpPr txBox="1"/>
          <p:nvPr>
            <p:ph idx="1" type="body"/>
          </p:nvPr>
        </p:nvSpPr>
        <p:spPr>
          <a:xfrm>
            <a:off x="245750" y="1017725"/>
            <a:ext cx="8520600" cy="3416400"/>
          </a:xfrm>
          <a:prstGeom prst="rect">
            <a:avLst/>
          </a:prstGeom>
        </p:spPr>
        <p:txBody>
          <a:bodyPr anchorCtr="0" anchor="t" bIns="91425" lIns="91425" rIns="91425" wrap="square" tIns="91425">
            <a:noAutofit/>
          </a:bodyPr>
          <a:lstStyle/>
          <a:p>
            <a:pPr indent="0" lvl="0" marL="0" rtl="0">
              <a:spcBef>
                <a:spcPts val="0"/>
              </a:spcBef>
              <a:buNone/>
            </a:pPr>
            <a:r>
              <a:rPr lang="en" sz="2500"/>
              <a:t>Masking Cells in Colonies is hard...</a:t>
            </a:r>
          </a:p>
          <a:p>
            <a:pPr indent="0" lvl="0" marL="457200" rtl="0">
              <a:spcBef>
                <a:spcPts val="0"/>
              </a:spcBef>
              <a:buNone/>
            </a:pPr>
            <a:r>
              <a:t/>
            </a:r>
            <a:endParaRP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pic>
        <p:nvPicPr>
          <p:cNvPr id="135" name="Shape 135"/>
          <p:cNvPicPr preferRelativeResize="0"/>
          <p:nvPr/>
        </p:nvPicPr>
        <p:blipFill>
          <a:blip r:embed="rId3">
            <a:alphaModFix/>
          </a:blip>
          <a:stretch>
            <a:fillRect/>
          </a:stretch>
        </p:blipFill>
        <p:spPr>
          <a:xfrm>
            <a:off x="1055675" y="1560625"/>
            <a:ext cx="3441576" cy="3011375"/>
          </a:xfrm>
          <a:prstGeom prst="rect">
            <a:avLst/>
          </a:prstGeom>
          <a:noFill/>
          <a:ln>
            <a:noFill/>
          </a:ln>
        </p:spPr>
      </p:pic>
      <p:pic>
        <p:nvPicPr>
          <p:cNvPr id="136" name="Shape 136"/>
          <p:cNvPicPr preferRelativeResize="0"/>
          <p:nvPr/>
        </p:nvPicPr>
        <p:blipFill>
          <a:blip r:embed="rId4">
            <a:alphaModFix/>
          </a:blip>
          <a:stretch>
            <a:fillRect/>
          </a:stretch>
        </p:blipFill>
        <p:spPr>
          <a:xfrm>
            <a:off x="5279950" y="1835399"/>
            <a:ext cx="2880900" cy="2802550"/>
          </a:xfrm>
          <a:prstGeom prst="rect">
            <a:avLst/>
          </a:prstGeom>
          <a:noFill/>
          <a:ln>
            <a:noFill/>
          </a:ln>
        </p:spPr>
      </p:pic>
      <p:cxnSp>
        <p:nvCxnSpPr>
          <p:cNvPr id="137" name="Shape 137"/>
          <p:cNvCxnSpPr/>
          <p:nvPr/>
        </p:nvCxnSpPr>
        <p:spPr>
          <a:xfrm>
            <a:off x="2253025" y="4253275"/>
            <a:ext cx="3000300" cy="373800"/>
          </a:xfrm>
          <a:prstGeom prst="straightConnector1">
            <a:avLst/>
          </a:prstGeom>
          <a:noFill/>
          <a:ln cap="flat" cmpd="sng" w="9525">
            <a:solidFill>
              <a:srgbClr val="FFFFFF"/>
            </a:solidFill>
            <a:prstDash val="solid"/>
            <a:round/>
            <a:headEnd len="lg" w="lg" type="none"/>
            <a:tailEnd len="lg" w="lg" type="none"/>
          </a:ln>
        </p:spPr>
      </p:cxnSp>
      <p:cxnSp>
        <p:nvCxnSpPr>
          <p:cNvPr id="138" name="Shape 138"/>
          <p:cNvCxnSpPr/>
          <p:nvPr/>
        </p:nvCxnSpPr>
        <p:spPr>
          <a:xfrm flipH="1" rot="10800000">
            <a:off x="2570275" y="1835375"/>
            <a:ext cx="2760000" cy="1214400"/>
          </a:xfrm>
          <a:prstGeom prst="straightConnector1">
            <a:avLst/>
          </a:prstGeom>
          <a:noFill/>
          <a:ln cap="flat" cmpd="sng" w="9525">
            <a:solidFill>
              <a:srgbClr val="FFFFFF"/>
            </a:solidFill>
            <a:prstDash val="solid"/>
            <a:round/>
            <a:headEnd len="lg" w="lg" type="none"/>
            <a:tailEnd len="lg" w="lg"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Masking</a:t>
            </a:r>
          </a:p>
        </p:txBody>
      </p:sp>
      <p:sp>
        <p:nvSpPr>
          <p:cNvPr id="144" name="Shape 144"/>
          <p:cNvSpPr txBox="1"/>
          <p:nvPr>
            <p:ph idx="1" type="body"/>
          </p:nvPr>
        </p:nvSpPr>
        <p:spPr>
          <a:xfrm>
            <a:off x="245750" y="1017725"/>
            <a:ext cx="8520600" cy="3416400"/>
          </a:xfrm>
          <a:prstGeom prst="rect">
            <a:avLst/>
          </a:prstGeom>
        </p:spPr>
        <p:txBody>
          <a:bodyPr anchorCtr="0" anchor="t" bIns="91425" lIns="91425" rIns="91425" wrap="square" tIns="91425">
            <a:noAutofit/>
          </a:bodyPr>
          <a:lstStyle/>
          <a:p>
            <a:pPr indent="0" lvl="0" marL="0">
              <a:spcBef>
                <a:spcPts val="0"/>
              </a:spcBef>
              <a:buNone/>
            </a:pPr>
            <a:r>
              <a:rPr lang="en" sz="2500"/>
              <a:t>Weighted Centroid of Edge Mask</a:t>
            </a:r>
          </a:p>
          <a:p>
            <a:pPr indent="0" lvl="0" marL="0" rtl="0">
              <a:spcBef>
                <a:spcPts val="0"/>
              </a:spcBef>
              <a:buNone/>
            </a:pPr>
            <a:r>
              <a:t/>
            </a:r>
            <a:endParaRPr sz="2500"/>
          </a:p>
          <a:p>
            <a:pPr indent="0" lvl="0" marL="457200" rtl="0">
              <a:spcBef>
                <a:spcPts val="0"/>
              </a:spcBef>
              <a:buNone/>
            </a:pPr>
            <a:r>
              <a:t/>
            </a:r>
            <a:endParaRP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pic>
        <p:nvPicPr>
          <p:cNvPr id="145" name="Shape 145"/>
          <p:cNvPicPr preferRelativeResize="0"/>
          <p:nvPr/>
        </p:nvPicPr>
        <p:blipFill>
          <a:blip r:embed="rId3">
            <a:alphaModFix/>
          </a:blip>
          <a:stretch>
            <a:fillRect/>
          </a:stretch>
        </p:blipFill>
        <p:spPr>
          <a:xfrm>
            <a:off x="1055675" y="1560625"/>
            <a:ext cx="3441576" cy="3011375"/>
          </a:xfrm>
          <a:prstGeom prst="rect">
            <a:avLst/>
          </a:prstGeom>
          <a:noFill/>
          <a:ln>
            <a:noFill/>
          </a:ln>
        </p:spPr>
      </p:pic>
      <p:pic>
        <p:nvPicPr>
          <p:cNvPr id="146" name="Shape 146"/>
          <p:cNvPicPr preferRelativeResize="0"/>
          <p:nvPr/>
        </p:nvPicPr>
        <p:blipFill>
          <a:blip r:embed="rId4">
            <a:alphaModFix/>
          </a:blip>
          <a:stretch>
            <a:fillRect/>
          </a:stretch>
        </p:blipFill>
        <p:spPr>
          <a:xfrm>
            <a:off x="5279950" y="1835399"/>
            <a:ext cx="2880900" cy="2802550"/>
          </a:xfrm>
          <a:prstGeom prst="rect">
            <a:avLst/>
          </a:prstGeom>
          <a:noFill/>
          <a:ln>
            <a:noFill/>
          </a:ln>
        </p:spPr>
      </p:pic>
      <p:cxnSp>
        <p:nvCxnSpPr>
          <p:cNvPr id="147" name="Shape 147"/>
          <p:cNvCxnSpPr/>
          <p:nvPr/>
        </p:nvCxnSpPr>
        <p:spPr>
          <a:xfrm>
            <a:off x="2253025" y="4253275"/>
            <a:ext cx="3000300" cy="373800"/>
          </a:xfrm>
          <a:prstGeom prst="straightConnector1">
            <a:avLst/>
          </a:prstGeom>
          <a:noFill/>
          <a:ln cap="flat" cmpd="sng" w="9525">
            <a:solidFill>
              <a:srgbClr val="FFFFFF"/>
            </a:solidFill>
            <a:prstDash val="solid"/>
            <a:round/>
            <a:headEnd len="lg" w="lg" type="none"/>
            <a:tailEnd len="lg" w="lg" type="none"/>
          </a:ln>
        </p:spPr>
      </p:cxnSp>
      <p:cxnSp>
        <p:nvCxnSpPr>
          <p:cNvPr id="148" name="Shape 148"/>
          <p:cNvCxnSpPr/>
          <p:nvPr/>
        </p:nvCxnSpPr>
        <p:spPr>
          <a:xfrm flipH="1" rot="10800000">
            <a:off x="2570275" y="1835375"/>
            <a:ext cx="2760000" cy="1214400"/>
          </a:xfrm>
          <a:prstGeom prst="straightConnector1">
            <a:avLst/>
          </a:prstGeom>
          <a:noFill/>
          <a:ln cap="flat" cmpd="sng" w="9525">
            <a:solidFill>
              <a:srgbClr val="FFFFFF"/>
            </a:solidFill>
            <a:prstDash val="solid"/>
            <a:round/>
            <a:headEnd len="lg" w="lg" type="none"/>
            <a:tailEnd len="lg" w="lg" type="none"/>
          </a:ln>
        </p:spPr>
      </p:cxnSp>
      <p:sp>
        <p:nvSpPr>
          <p:cNvPr id="149" name="Shape 149"/>
          <p:cNvSpPr/>
          <p:nvPr/>
        </p:nvSpPr>
        <p:spPr>
          <a:xfrm>
            <a:off x="6627200" y="30663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0" name="Shape 150"/>
          <p:cNvSpPr/>
          <p:nvPr/>
        </p:nvSpPr>
        <p:spPr>
          <a:xfrm>
            <a:off x="6246200" y="34473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1" name="Shape 151"/>
          <p:cNvSpPr/>
          <p:nvPr/>
        </p:nvSpPr>
        <p:spPr>
          <a:xfrm>
            <a:off x="5789000" y="34473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2" name="Shape 152"/>
          <p:cNvSpPr/>
          <p:nvPr/>
        </p:nvSpPr>
        <p:spPr>
          <a:xfrm>
            <a:off x="5865200" y="37521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3" name="Shape 153"/>
          <p:cNvSpPr/>
          <p:nvPr/>
        </p:nvSpPr>
        <p:spPr>
          <a:xfrm>
            <a:off x="5560400" y="38283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4" name="Shape 154"/>
          <p:cNvSpPr/>
          <p:nvPr/>
        </p:nvSpPr>
        <p:spPr>
          <a:xfrm>
            <a:off x="5712800" y="41331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5" name="Shape 155"/>
          <p:cNvSpPr/>
          <p:nvPr/>
        </p:nvSpPr>
        <p:spPr>
          <a:xfrm>
            <a:off x="5941400" y="29901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6" name="Shape 156"/>
          <p:cNvSpPr/>
          <p:nvPr/>
        </p:nvSpPr>
        <p:spPr>
          <a:xfrm>
            <a:off x="7008200" y="24567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7" name="Shape 157"/>
          <p:cNvSpPr/>
          <p:nvPr/>
        </p:nvSpPr>
        <p:spPr>
          <a:xfrm>
            <a:off x="6779600" y="23805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Masking</a:t>
            </a:r>
          </a:p>
        </p:txBody>
      </p:sp>
      <p:sp>
        <p:nvSpPr>
          <p:cNvPr id="163" name="Shape 163"/>
          <p:cNvSpPr txBox="1"/>
          <p:nvPr>
            <p:ph idx="1" type="body"/>
          </p:nvPr>
        </p:nvSpPr>
        <p:spPr>
          <a:xfrm>
            <a:off x="245750" y="1017725"/>
            <a:ext cx="8520600" cy="3416400"/>
          </a:xfrm>
          <a:prstGeom prst="rect">
            <a:avLst/>
          </a:prstGeom>
        </p:spPr>
        <p:txBody>
          <a:bodyPr anchorCtr="0" anchor="t" bIns="91425" lIns="91425" rIns="91425" wrap="square" tIns="91425">
            <a:noAutofit/>
          </a:bodyPr>
          <a:lstStyle/>
          <a:p>
            <a:pPr indent="0" lvl="0" marL="0" rtl="0">
              <a:spcBef>
                <a:spcPts val="0"/>
              </a:spcBef>
              <a:buNone/>
            </a:pPr>
            <a:r>
              <a:rPr lang="en" sz="2500"/>
              <a:t>Weighted Centroid of Edge</a:t>
            </a:r>
          </a:p>
          <a:p>
            <a:pPr indent="0" lvl="0" marL="457200" rtl="0">
              <a:spcBef>
                <a:spcPts val="0"/>
              </a:spcBef>
              <a:buNone/>
            </a:pPr>
            <a:r>
              <a:t/>
            </a:r>
            <a:endParaRP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pic>
        <p:nvPicPr>
          <p:cNvPr id="164" name="Shape 164"/>
          <p:cNvPicPr preferRelativeResize="0"/>
          <p:nvPr/>
        </p:nvPicPr>
        <p:blipFill>
          <a:blip r:embed="rId3">
            <a:alphaModFix/>
          </a:blip>
          <a:stretch>
            <a:fillRect/>
          </a:stretch>
        </p:blipFill>
        <p:spPr>
          <a:xfrm>
            <a:off x="5279950" y="1835399"/>
            <a:ext cx="2880900" cy="2802550"/>
          </a:xfrm>
          <a:prstGeom prst="rect">
            <a:avLst/>
          </a:prstGeom>
          <a:noFill/>
          <a:ln>
            <a:noFill/>
          </a:ln>
        </p:spPr>
      </p:pic>
      <p:sp>
        <p:nvSpPr>
          <p:cNvPr id="165" name="Shape 165"/>
          <p:cNvSpPr/>
          <p:nvPr/>
        </p:nvSpPr>
        <p:spPr>
          <a:xfrm>
            <a:off x="6627200" y="30663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6" name="Shape 166"/>
          <p:cNvSpPr/>
          <p:nvPr/>
        </p:nvSpPr>
        <p:spPr>
          <a:xfrm>
            <a:off x="6246200" y="34473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7" name="Shape 167"/>
          <p:cNvSpPr/>
          <p:nvPr/>
        </p:nvSpPr>
        <p:spPr>
          <a:xfrm>
            <a:off x="5789000" y="34473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8" name="Shape 168"/>
          <p:cNvSpPr/>
          <p:nvPr/>
        </p:nvSpPr>
        <p:spPr>
          <a:xfrm>
            <a:off x="5865200" y="37521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9" name="Shape 169"/>
          <p:cNvSpPr/>
          <p:nvPr/>
        </p:nvSpPr>
        <p:spPr>
          <a:xfrm>
            <a:off x="5560400" y="38283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70" name="Shape 170"/>
          <p:cNvSpPr/>
          <p:nvPr/>
        </p:nvSpPr>
        <p:spPr>
          <a:xfrm>
            <a:off x="5712800" y="41331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71" name="Shape 171"/>
          <p:cNvSpPr/>
          <p:nvPr/>
        </p:nvSpPr>
        <p:spPr>
          <a:xfrm>
            <a:off x="5941400" y="29901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72" name="Shape 172"/>
          <p:cNvSpPr/>
          <p:nvPr/>
        </p:nvSpPr>
        <p:spPr>
          <a:xfrm>
            <a:off x="7008200" y="24567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73" name="Shape 173"/>
          <p:cNvSpPr/>
          <p:nvPr/>
        </p:nvSpPr>
        <p:spPr>
          <a:xfrm>
            <a:off x="6779600" y="2380525"/>
            <a:ext cx="120900" cy="142800"/>
          </a:xfrm>
          <a:prstGeom prst="ellipse">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id="174" name="Shape 174"/>
          <p:cNvPicPr preferRelativeResize="0"/>
          <p:nvPr/>
        </p:nvPicPr>
        <p:blipFill>
          <a:blip r:embed="rId4">
            <a:alphaModFix/>
          </a:blip>
          <a:stretch>
            <a:fillRect/>
          </a:stretch>
        </p:blipFill>
        <p:spPr>
          <a:xfrm>
            <a:off x="1506425" y="1661750"/>
            <a:ext cx="2773950" cy="314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indent="0" lvl="0" marL="0">
              <a:spcBef>
                <a:spcPts val="0"/>
              </a:spcBef>
              <a:buNone/>
            </a:pPr>
            <a:r>
              <a:rPr lang="en"/>
              <a:t>Model Training - First Pass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110400"/>
            <a:ext cx="8520600" cy="572700"/>
          </a:xfrm>
          <a:prstGeom prst="rect">
            <a:avLst/>
          </a:prstGeom>
        </p:spPr>
        <p:txBody>
          <a:bodyPr anchorCtr="0" anchor="t" bIns="91425" lIns="91425" rIns="91425" wrap="square" tIns="91425">
            <a:noAutofit/>
          </a:bodyPr>
          <a:lstStyle/>
          <a:p>
            <a:pPr indent="0" lvl="0" marL="0" rtl="0">
              <a:spcBef>
                <a:spcPts val="0"/>
              </a:spcBef>
              <a:buNone/>
            </a:pPr>
            <a:r>
              <a:rPr lang="en"/>
              <a:t>Results </a:t>
            </a:r>
            <a:r>
              <a:rPr lang="en"/>
              <a:t>Classification</a:t>
            </a:r>
            <a:r>
              <a:rPr lang="en"/>
              <a:t> Learning </a:t>
            </a:r>
          </a:p>
        </p:txBody>
      </p:sp>
      <p:sp>
        <p:nvSpPr>
          <p:cNvPr id="185" name="Shape 185"/>
          <p:cNvSpPr txBox="1"/>
          <p:nvPr>
            <p:ph idx="1" type="body"/>
          </p:nvPr>
        </p:nvSpPr>
        <p:spPr>
          <a:xfrm>
            <a:off x="311700" y="683100"/>
            <a:ext cx="4575600" cy="3416400"/>
          </a:xfrm>
          <a:prstGeom prst="rect">
            <a:avLst/>
          </a:prstGeom>
        </p:spPr>
        <p:txBody>
          <a:bodyPr anchorCtr="0" anchor="t" bIns="91425" lIns="91425" rIns="91425" wrap="square" tIns="91425">
            <a:noAutofit/>
          </a:bodyPr>
          <a:lstStyle/>
          <a:p>
            <a:pPr indent="-355600" lvl="0" marL="457200" rtl="0">
              <a:spcBef>
                <a:spcPts val="0"/>
              </a:spcBef>
              <a:spcAft>
                <a:spcPts val="0"/>
              </a:spcAft>
              <a:buSzPts val="2000"/>
              <a:buChar char="●"/>
            </a:pPr>
            <a:r>
              <a:rPr lang="en" sz="2000"/>
              <a:t>5 - Fold Classification for Model Creation</a:t>
            </a:r>
          </a:p>
          <a:p>
            <a:pPr indent="-355600" lvl="0" marL="457200" rtl="0">
              <a:spcBef>
                <a:spcPts val="0"/>
              </a:spcBef>
              <a:spcAft>
                <a:spcPts val="0"/>
              </a:spcAft>
              <a:buSzPts val="2000"/>
              <a:buChar char="●"/>
            </a:pPr>
            <a:r>
              <a:rPr lang="en" sz="2000"/>
              <a:t>“All Models are wrong, but some are useful”</a:t>
            </a:r>
          </a:p>
          <a:p>
            <a:pPr indent="-355600" lvl="1" marL="914400" rtl="0">
              <a:spcBef>
                <a:spcPts val="0"/>
              </a:spcBef>
              <a:spcAft>
                <a:spcPts val="0"/>
              </a:spcAft>
              <a:buSzPts val="2000"/>
              <a:buChar char="○"/>
            </a:pPr>
            <a:r>
              <a:rPr lang="en" sz="2000"/>
              <a:t>Ran all model types - Used model with highest accuracy</a:t>
            </a:r>
          </a:p>
          <a:p>
            <a:pPr indent="-355600" lvl="0" marL="457200" rtl="0">
              <a:spcBef>
                <a:spcPts val="0"/>
              </a:spcBef>
              <a:buSzPts val="2000"/>
              <a:buChar char="●"/>
            </a:pPr>
            <a:r>
              <a:rPr lang="en" sz="2000"/>
              <a:t>Initial Classification Model - Ensemble Bagged Trees (70.8%)</a:t>
            </a: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pic>
        <p:nvPicPr>
          <p:cNvPr id="186" name="Shape 186"/>
          <p:cNvPicPr preferRelativeResize="0"/>
          <p:nvPr/>
        </p:nvPicPr>
        <p:blipFill>
          <a:blip r:embed="rId3">
            <a:alphaModFix/>
          </a:blip>
          <a:stretch>
            <a:fillRect/>
          </a:stretch>
        </p:blipFill>
        <p:spPr>
          <a:xfrm>
            <a:off x="5297150" y="198300"/>
            <a:ext cx="2727601" cy="2466400"/>
          </a:xfrm>
          <a:prstGeom prst="rect">
            <a:avLst/>
          </a:prstGeom>
          <a:noFill/>
          <a:ln>
            <a:noFill/>
          </a:ln>
        </p:spPr>
      </p:pic>
      <p:pic>
        <p:nvPicPr>
          <p:cNvPr id="187" name="Shape 187"/>
          <p:cNvPicPr preferRelativeResize="0"/>
          <p:nvPr/>
        </p:nvPicPr>
        <p:blipFill>
          <a:blip r:embed="rId4">
            <a:alphaModFix/>
          </a:blip>
          <a:stretch>
            <a:fillRect/>
          </a:stretch>
        </p:blipFill>
        <p:spPr>
          <a:xfrm>
            <a:off x="5450249" y="2838225"/>
            <a:ext cx="2135825" cy="203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110400"/>
            <a:ext cx="8520600" cy="572700"/>
          </a:xfrm>
          <a:prstGeom prst="rect">
            <a:avLst/>
          </a:prstGeom>
        </p:spPr>
        <p:txBody>
          <a:bodyPr anchorCtr="0" anchor="t" bIns="91425" lIns="91425" rIns="91425" wrap="square" tIns="91425">
            <a:noAutofit/>
          </a:bodyPr>
          <a:lstStyle/>
          <a:p>
            <a:pPr indent="0" lvl="0" marL="0" rtl="0">
              <a:spcBef>
                <a:spcPts val="0"/>
              </a:spcBef>
              <a:buNone/>
            </a:pPr>
            <a:r>
              <a:rPr lang="en"/>
              <a:t>Results </a:t>
            </a:r>
            <a:r>
              <a:rPr lang="en"/>
              <a:t>Classification</a:t>
            </a:r>
            <a:r>
              <a:rPr lang="en"/>
              <a:t> Learning </a:t>
            </a:r>
          </a:p>
        </p:txBody>
      </p:sp>
      <p:sp>
        <p:nvSpPr>
          <p:cNvPr id="193" name="Shape 193"/>
          <p:cNvSpPr txBox="1"/>
          <p:nvPr>
            <p:ph idx="1" type="body"/>
          </p:nvPr>
        </p:nvSpPr>
        <p:spPr>
          <a:xfrm>
            <a:off x="311700" y="683100"/>
            <a:ext cx="4575600" cy="3416400"/>
          </a:xfrm>
          <a:prstGeom prst="rect">
            <a:avLst/>
          </a:prstGeom>
        </p:spPr>
        <p:txBody>
          <a:bodyPr anchorCtr="0" anchor="t" bIns="91425" lIns="91425" rIns="91425" wrap="square" tIns="91425">
            <a:noAutofit/>
          </a:bodyPr>
          <a:lstStyle/>
          <a:p>
            <a:pPr indent="-355600" lvl="0" marL="457200" rtl="0">
              <a:spcBef>
                <a:spcPts val="0"/>
              </a:spcBef>
              <a:spcAft>
                <a:spcPts val="0"/>
              </a:spcAft>
              <a:buSzPts val="2000"/>
              <a:buChar char="●"/>
            </a:pPr>
            <a:r>
              <a:rPr lang="en" sz="2000"/>
              <a:t>5 - Fold </a:t>
            </a:r>
            <a:r>
              <a:rPr lang="en" sz="2000"/>
              <a:t>Classification</a:t>
            </a:r>
            <a:r>
              <a:rPr lang="en" sz="2000"/>
              <a:t> for Model Creation</a:t>
            </a:r>
          </a:p>
          <a:p>
            <a:pPr indent="-355600" lvl="0" marL="457200" rtl="0">
              <a:spcBef>
                <a:spcPts val="0"/>
              </a:spcBef>
              <a:spcAft>
                <a:spcPts val="0"/>
              </a:spcAft>
              <a:buSzPts val="2000"/>
              <a:buChar char="●"/>
            </a:pPr>
            <a:r>
              <a:rPr lang="en" sz="2000"/>
              <a:t>Ran All Model Types</a:t>
            </a:r>
          </a:p>
          <a:p>
            <a:pPr indent="-355600" lvl="1" marL="914400" rtl="0">
              <a:spcBef>
                <a:spcPts val="0"/>
              </a:spcBef>
              <a:spcAft>
                <a:spcPts val="0"/>
              </a:spcAft>
              <a:buSzPts val="2000"/>
              <a:buChar char="○"/>
            </a:pPr>
            <a:r>
              <a:rPr lang="en" sz="2000"/>
              <a:t>“All Models are wrong, but some are useful”</a:t>
            </a:r>
          </a:p>
          <a:p>
            <a:pPr indent="-355600" lvl="0" marL="457200" rtl="0">
              <a:spcBef>
                <a:spcPts val="0"/>
              </a:spcBef>
              <a:buSzPts val="2000"/>
              <a:buChar char="●"/>
            </a:pPr>
            <a:r>
              <a:rPr lang="en" sz="2000"/>
              <a:t>Initial Classification Model - Ensemble Bagged Trees (70.8%)</a:t>
            </a: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pic>
        <p:nvPicPr>
          <p:cNvPr id="194" name="Shape 194"/>
          <p:cNvPicPr preferRelativeResize="0"/>
          <p:nvPr/>
        </p:nvPicPr>
        <p:blipFill>
          <a:blip r:embed="rId3">
            <a:alphaModFix/>
          </a:blip>
          <a:stretch>
            <a:fillRect/>
          </a:stretch>
        </p:blipFill>
        <p:spPr>
          <a:xfrm>
            <a:off x="373500" y="1161150"/>
            <a:ext cx="4026510" cy="3640925"/>
          </a:xfrm>
          <a:prstGeom prst="rect">
            <a:avLst/>
          </a:prstGeom>
          <a:noFill/>
          <a:ln>
            <a:noFill/>
          </a:ln>
        </p:spPr>
      </p:pic>
      <p:pic>
        <p:nvPicPr>
          <p:cNvPr id="195" name="Shape 195"/>
          <p:cNvPicPr preferRelativeResize="0"/>
          <p:nvPr/>
        </p:nvPicPr>
        <p:blipFill>
          <a:blip r:embed="rId4">
            <a:alphaModFix/>
          </a:blip>
          <a:stretch>
            <a:fillRect/>
          </a:stretch>
        </p:blipFill>
        <p:spPr>
          <a:xfrm>
            <a:off x="4710975" y="1161151"/>
            <a:ext cx="3829037" cy="36409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Running Model on Test Image Cells</a:t>
            </a:r>
          </a:p>
        </p:txBody>
      </p:sp>
      <p:graphicFrame>
        <p:nvGraphicFramePr>
          <p:cNvPr id="201" name="Shape 201"/>
          <p:cNvGraphicFramePr/>
          <p:nvPr/>
        </p:nvGraphicFramePr>
        <p:xfrm>
          <a:off x="952500" y="1809750"/>
          <a:ext cx="3000000" cy="3000000"/>
        </p:xfrm>
        <a:graphic>
          <a:graphicData uri="http://schemas.openxmlformats.org/drawingml/2006/table">
            <a:tbl>
              <a:tblPr>
                <a:noFill/>
                <a:tableStyleId>{450741EE-0F0B-480C-82F8-AEFA28D3C714}</a:tableStyleId>
              </a:tblPr>
              <a:tblGrid>
                <a:gridCol w="2413000"/>
                <a:gridCol w="2413000"/>
                <a:gridCol w="2413000"/>
              </a:tblGrid>
              <a:tr h="381000">
                <a:tc>
                  <a:txBody>
                    <a:bodyPr>
                      <a:noAutofit/>
                    </a:bodyPr>
                    <a:lstStyle/>
                    <a:p>
                      <a:pPr indent="0" lvl="0" marL="0">
                        <a:spcBef>
                          <a:spcPts val="0"/>
                        </a:spcBef>
                        <a:buNone/>
                      </a:pPr>
                      <a:r>
                        <a:rPr lang="en">
                          <a:solidFill>
                            <a:srgbClr val="FFFFFF"/>
                          </a:solidFill>
                        </a:rPr>
                        <a:t>Cell Line</a:t>
                      </a:r>
                    </a:p>
                  </a:txBody>
                  <a:tcPr marT="91425" marB="91425" marR="91425" marL="91425">
                    <a:lnB cap="flat" cmpd="sng" w="9525">
                      <a:solidFill>
                        <a:srgbClr val="9E9E9E"/>
                      </a:solidFill>
                      <a:prstDash val="solid"/>
                      <a:round/>
                      <a:headEnd len="med" w="med" type="none"/>
                      <a:tailEnd len="med" w="med" type="none"/>
                    </a:lnB>
                  </a:tcPr>
                </a:tc>
                <a:tc>
                  <a:txBody>
                    <a:bodyPr>
                      <a:noAutofit/>
                    </a:bodyPr>
                    <a:lstStyle/>
                    <a:p>
                      <a:pPr indent="0" lvl="0" marL="0">
                        <a:spcBef>
                          <a:spcPts val="0"/>
                        </a:spcBef>
                        <a:buNone/>
                      </a:pPr>
                      <a:r>
                        <a:rPr lang="en">
                          <a:solidFill>
                            <a:srgbClr val="FFFFFF"/>
                          </a:solidFill>
                        </a:rPr>
                        <a:t>Epithelial </a:t>
                      </a:r>
                      <a:r>
                        <a:rPr lang="en">
                          <a:solidFill>
                            <a:srgbClr val="FFFFFF"/>
                          </a:solidFill>
                        </a:rPr>
                        <a:t>Count</a:t>
                      </a:r>
                    </a:p>
                  </a:txBody>
                  <a:tcPr marT="91425" marB="91425" marR="91425" marL="91425"/>
                </a:tc>
                <a:tc>
                  <a:txBody>
                    <a:bodyPr>
                      <a:noAutofit/>
                    </a:bodyPr>
                    <a:lstStyle/>
                    <a:p>
                      <a:pPr indent="0" lvl="0" marL="0">
                        <a:spcBef>
                          <a:spcPts val="0"/>
                        </a:spcBef>
                        <a:buNone/>
                      </a:pPr>
                      <a:r>
                        <a:rPr lang="en">
                          <a:solidFill>
                            <a:srgbClr val="FFFFFF"/>
                          </a:solidFill>
                        </a:rPr>
                        <a:t>Meschemyal Count</a:t>
                      </a:r>
                    </a:p>
                  </a:txBody>
                  <a:tcPr marT="91425" marB="91425" marR="91425" marL="91425"/>
                </a:tc>
              </a:tr>
              <a:tr h="381000">
                <a:tc>
                  <a:txBody>
                    <a:bodyPr>
                      <a:noAutofit/>
                    </a:bodyPr>
                    <a:lstStyle/>
                    <a:p>
                      <a:pPr indent="0" lvl="0" marL="0" rtl="0">
                        <a:spcBef>
                          <a:spcPts val="0"/>
                        </a:spcBef>
                        <a:buNone/>
                      </a:pPr>
                      <a:r>
                        <a:rPr lang="en">
                          <a:solidFill>
                            <a:srgbClr val="FFFFFF"/>
                          </a:solidFill>
                        </a:rPr>
                        <a:t>PATC53 (Meschemyal)</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a:spcBef>
                          <a:spcPts val="0"/>
                        </a:spcBef>
                        <a:buNone/>
                      </a:pPr>
                      <a:r>
                        <a:rPr lang="en">
                          <a:solidFill>
                            <a:srgbClr val="FFFFFF"/>
                          </a:solidFill>
                        </a:rPr>
                        <a:t>280</a:t>
                      </a:r>
                    </a:p>
                  </a:txBody>
                  <a:tcPr marT="91425" marB="91425" marR="91425" marL="91425">
                    <a:lnL cap="flat" cmpd="sng" w="9525">
                      <a:solidFill>
                        <a:srgbClr val="9E9E9E"/>
                      </a:solidFill>
                      <a:prstDash val="solid"/>
                      <a:round/>
                      <a:headEnd len="med" w="med" type="none"/>
                      <a:tailEnd len="med" w="med" type="none"/>
                    </a:lnL>
                  </a:tcPr>
                </a:tc>
                <a:tc>
                  <a:txBody>
                    <a:bodyPr>
                      <a:noAutofit/>
                    </a:bodyPr>
                    <a:lstStyle/>
                    <a:p>
                      <a:pPr indent="0" lvl="0" marL="0">
                        <a:spcBef>
                          <a:spcPts val="0"/>
                        </a:spcBef>
                        <a:buNone/>
                      </a:pPr>
                      <a:r>
                        <a:rPr lang="en">
                          <a:solidFill>
                            <a:srgbClr val="FFFFFF"/>
                          </a:solidFill>
                        </a:rPr>
                        <a:t>143</a:t>
                      </a:r>
                    </a:p>
                  </a:txBody>
                  <a:tcPr marT="91425" marB="91425" marR="91425" marL="91425"/>
                </a:tc>
              </a:tr>
              <a:tr h="381000">
                <a:tc>
                  <a:txBody>
                    <a:bodyPr>
                      <a:noAutofit/>
                    </a:bodyPr>
                    <a:lstStyle/>
                    <a:p>
                      <a:pPr indent="0" lvl="0" marL="0" rtl="0">
                        <a:spcBef>
                          <a:spcPts val="0"/>
                        </a:spcBef>
                        <a:buNone/>
                      </a:pPr>
                      <a:r>
                        <a:rPr lang="en">
                          <a:solidFill>
                            <a:srgbClr val="FFFFFF"/>
                          </a:solidFill>
                        </a:rPr>
                        <a:t>PATC69 (Epithelial)</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a:spcBef>
                          <a:spcPts val="0"/>
                        </a:spcBef>
                        <a:buNone/>
                      </a:pPr>
                      <a:r>
                        <a:rPr lang="en">
                          <a:solidFill>
                            <a:srgbClr val="FFFFFF"/>
                          </a:solidFill>
                        </a:rPr>
                        <a:t>610</a:t>
                      </a:r>
                    </a:p>
                  </a:txBody>
                  <a:tcPr marT="91425" marB="91425" marR="91425" marL="91425">
                    <a:lnL cap="flat" cmpd="sng" w="9525">
                      <a:solidFill>
                        <a:srgbClr val="9E9E9E"/>
                      </a:solidFill>
                      <a:prstDash val="solid"/>
                      <a:round/>
                      <a:headEnd len="med" w="med" type="none"/>
                      <a:tailEnd len="med" w="med" type="none"/>
                    </a:lnL>
                  </a:tcPr>
                </a:tc>
                <a:tc>
                  <a:txBody>
                    <a:bodyPr>
                      <a:noAutofit/>
                    </a:bodyPr>
                    <a:lstStyle/>
                    <a:p>
                      <a:pPr indent="0" lvl="0" marL="0">
                        <a:spcBef>
                          <a:spcPts val="0"/>
                        </a:spcBef>
                        <a:buNone/>
                      </a:pPr>
                      <a:r>
                        <a:rPr lang="en">
                          <a:solidFill>
                            <a:srgbClr val="FFFFFF"/>
                          </a:solidFill>
                        </a:rPr>
                        <a:t>205</a:t>
                      </a:r>
                    </a:p>
                  </a:txBody>
                  <a:tcPr marT="91425" marB="91425" marR="91425" marL="91425"/>
                </a:tc>
              </a:tr>
              <a:tr h="381000">
                <a:tc>
                  <a:txBody>
                    <a:bodyPr>
                      <a:noAutofit/>
                    </a:bodyPr>
                    <a:lstStyle/>
                    <a:p>
                      <a:pPr indent="0" lvl="0" marL="0" rtl="0">
                        <a:spcBef>
                          <a:spcPts val="0"/>
                        </a:spcBef>
                        <a:buNone/>
                      </a:pPr>
                      <a:r>
                        <a:rPr lang="en">
                          <a:solidFill>
                            <a:srgbClr val="FFFFFF"/>
                          </a:solidFill>
                        </a:rPr>
                        <a:t>PATC124 (Mixed)</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a:spcBef>
                          <a:spcPts val="0"/>
                        </a:spcBef>
                        <a:buNone/>
                      </a:pPr>
                      <a:r>
                        <a:rPr lang="en">
                          <a:solidFill>
                            <a:srgbClr val="FFFFFF"/>
                          </a:solidFill>
                        </a:rPr>
                        <a:t>227</a:t>
                      </a:r>
                    </a:p>
                  </a:txBody>
                  <a:tcPr marT="91425" marB="91425" marR="91425" marL="91425">
                    <a:lnL cap="flat" cmpd="sng" w="9525">
                      <a:solidFill>
                        <a:srgbClr val="9E9E9E"/>
                      </a:solidFill>
                      <a:prstDash val="solid"/>
                      <a:round/>
                      <a:headEnd len="med" w="med" type="none"/>
                      <a:tailEnd len="med" w="med" type="none"/>
                    </a:lnL>
                  </a:tcPr>
                </a:tc>
                <a:tc>
                  <a:txBody>
                    <a:bodyPr>
                      <a:noAutofit/>
                    </a:bodyPr>
                    <a:lstStyle/>
                    <a:p>
                      <a:pPr indent="0" lvl="0" marL="0">
                        <a:spcBef>
                          <a:spcPts val="0"/>
                        </a:spcBef>
                        <a:buNone/>
                      </a:pPr>
                      <a:r>
                        <a:rPr lang="en">
                          <a:solidFill>
                            <a:srgbClr val="FFFFFF"/>
                          </a:solidFill>
                        </a:rPr>
                        <a:t>59</a:t>
                      </a: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indent="0" lvl="0" marL="0">
              <a:spcBef>
                <a:spcPts val="0"/>
              </a:spcBef>
              <a:buNone/>
            </a:pPr>
            <a:r>
              <a:rPr lang="en"/>
              <a:t>Feature Selection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Epithelial to Mesenchymal Transition</a:t>
            </a:r>
          </a:p>
        </p:txBody>
      </p:sp>
      <p:sp>
        <p:nvSpPr>
          <p:cNvPr id="61" name="Shape 61"/>
          <p:cNvSpPr txBox="1"/>
          <p:nvPr>
            <p:ph idx="1" type="body"/>
          </p:nvPr>
        </p:nvSpPr>
        <p:spPr>
          <a:xfrm>
            <a:off x="311700" y="1152475"/>
            <a:ext cx="50919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Process by which epithelial cells lose cell polarity and adhesion and gain migratory and invasive properties that can differentiate into multiple cell types</a:t>
            </a:r>
          </a:p>
          <a:p>
            <a:pPr indent="-342900" lvl="0" marL="457200" rtl="0">
              <a:spcBef>
                <a:spcPts val="0"/>
              </a:spcBef>
              <a:spcAft>
                <a:spcPts val="0"/>
              </a:spcAft>
              <a:buSzPts val="1800"/>
              <a:buChar char="●"/>
            </a:pPr>
            <a:r>
              <a:rPr lang="en"/>
              <a:t>Essential in processes like wound healing, but has also been observed in cancer progression and metastases</a:t>
            </a:r>
          </a:p>
          <a:p>
            <a:pPr indent="-342900" lvl="0" marL="457200" rtl="0">
              <a:spcBef>
                <a:spcPts val="0"/>
              </a:spcBef>
              <a:buSzPts val="1800"/>
              <a:buChar char="●"/>
            </a:pPr>
            <a:r>
              <a:rPr lang="en"/>
              <a:t>In cancer EMT is not a binary event, but rather occurs on a spectrum</a:t>
            </a:r>
          </a:p>
          <a:p>
            <a:pPr indent="0" lvl="0" marL="0">
              <a:spcBef>
                <a:spcPts val="0"/>
              </a:spcBef>
              <a:buNone/>
            </a:pPr>
            <a:r>
              <a:t/>
            </a:r>
            <a:endParaRPr/>
          </a:p>
        </p:txBody>
      </p:sp>
      <p:pic>
        <p:nvPicPr>
          <p:cNvPr id="62" name="Shape 62"/>
          <p:cNvPicPr preferRelativeResize="0"/>
          <p:nvPr/>
        </p:nvPicPr>
        <p:blipFill>
          <a:blip r:embed="rId3">
            <a:alphaModFix/>
          </a:blip>
          <a:stretch>
            <a:fillRect/>
          </a:stretch>
        </p:blipFill>
        <p:spPr>
          <a:xfrm>
            <a:off x="5521826" y="1245025"/>
            <a:ext cx="3456899" cy="2846525"/>
          </a:xfrm>
          <a:prstGeom prst="rect">
            <a:avLst/>
          </a:prstGeom>
          <a:noFill/>
          <a:ln>
            <a:noFill/>
          </a:ln>
        </p:spPr>
      </p:pic>
      <p:sp>
        <p:nvSpPr>
          <p:cNvPr id="63" name="Shape 63"/>
          <p:cNvSpPr txBox="1"/>
          <p:nvPr/>
        </p:nvSpPr>
        <p:spPr>
          <a:xfrm>
            <a:off x="505550" y="4308225"/>
            <a:ext cx="8100000" cy="472500"/>
          </a:xfrm>
          <a:prstGeom prst="rect">
            <a:avLst/>
          </a:prstGeom>
          <a:noFill/>
          <a:ln>
            <a:noFill/>
          </a:ln>
        </p:spPr>
        <p:txBody>
          <a:bodyPr anchorCtr="0" anchor="t" bIns="91425" lIns="91425" rIns="91425" wrap="square" tIns="91425">
            <a:noAutofit/>
          </a:bodyPr>
          <a:lstStyle/>
          <a:p>
            <a:pPr indent="0" lvl="0" marL="0">
              <a:spcBef>
                <a:spcPts val="0"/>
              </a:spcBef>
              <a:buNone/>
            </a:pPr>
            <a:r>
              <a:rPr lang="en" sz="1200">
                <a:solidFill>
                  <a:srgbClr val="CCCCCC"/>
                </a:solidFill>
                <a:latin typeface="Calibri"/>
                <a:ea typeface="Calibri"/>
                <a:cs typeface="Calibri"/>
                <a:sym typeface="Calibri"/>
              </a:rPr>
              <a:t>Gopal, S.K., et al., </a:t>
            </a:r>
            <a:r>
              <a:rPr i="1" lang="en" sz="1200">
                <a:solidFill>
                  <a:srgbClr val="CCCCCC"/>
                </a:solidFill>
                <a:latin typeface="Calibri"/>
                <a:ea typeface="Calibri"/>
                <a:cs typeface="Calibri"/>
                <a:sym typeface="Calibri"/>
              </a:rPr>
              <a:t>Extracellular vesicles: their role in cancer biology and epithelial-mesenchymal transition.</a:t>
            </a:r>
            <a:r>
              <a:rPr lang="en" sz="1200">
                <a:solidFill>
                  <a:srgbClr val="CCCCCC"/>
                </a:solidFill>
                <a:latin typeface="Calibri"/>
                <a:ea typeface="Calibri"/>
                <a:cs typeface="Calibri"/>
                <a:sym typeface="Calibri"/>
              </a:rPr>
              <a:t> Biochem J, 2017. </a:t>
            </a:r>
            <a:r>
              <a:rPr b="1" lang="en" sz="1200">
                <a:solidFill>
                  <a:srgbClr val="CCCCCC"/>
                </a:solidFill>
                <a:latin typeface="Calibri"/>
                <a:ea typeface="Calibri"/>
                <a:cs typeface="Calibri"/>
                <a:sym typeface="Calibri"/>
              </a:rPr>
              <a:t>474</a:t>
            </a:r>
            <a:r>
              <a:rPr lang="en" sz="1200">
                <a:solidFill>
                  <a:srgbClr val="CCCCCC"/>
                </a:solidFill>
                <a:latin typeface="Calibri"/>
                <a:ea typeface="Calibri"/>
                <a:cs typeface="Calibri"/>
                <a:sym typeface="Calibri"/>
              </a:rPr>
              <a:t>(1): p. 21-45.</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Neighborhood Component Analysis</a:t>
            </a:r>
          </a:p>
        </p:txBody>
      </p:sp>
      <p:sp>
        <p:nvSpPr>
          <p:cNvPr id="212" name="Shape 21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Non-parametric supervised learning technique for feature selection - maximizes accuracy of </a:t>
            </a:r>
            <a:r>
              <a:rPr lang="en"/>
              <a:t>classification</a:t>
            </a:r>
            <a:r>
              <a:rPr lang="en"/>
              <a:t> algorithms </a:t>
            </a:r>
          </a:p>
          <a:p>
            <a:pPr indent="-342900" lvl="0" marL="457200" rtl="0">
              <a:spcBef>
                <a:spcPts val="0"/>
              </a:spcBef>
              <a:spcAft>
                <a:spcPts val="0"/>
              </a:spcAft>
              <a:buSzPts val="1800"/>
              <a:buChar char="●"/>
            </a:pPr>
            <a:r>
              <a:rPr lang="en"/>
              <a:t>Learns the “feature weights” for all features in the training data and maximizes these by regularizing </a:t>
            </a:r>
          </a:p>
          <a:p>
            <a:pPr indent="-342900" lvl="0" marL="457200" rtl="0">
              <a:spcBef>
                <a:spcPts val="0"/>
              </a:spcBef>
              <a:spcAft>
                <a:spcPts val="0"/>
              </a:spcAft>
              <a:buSzPts val="1800"/>
              <a:buChar char="●"/>
            </a:pPr>
            <a:r>
              <a:rPr lang="en"/>
              <a:t>Ran it first with default settings and evaluated classification loss</a:t>
            </a:r>
          </a:p>
          <a:p>
            <a:pPr indent="-342900" lvl="0" marL="457200" rtl="0">
              <a:spcBef>
                <a:spcPts val="0"/>
              </a:spcBef>
              <a:buSzPts val="1800"/>
              <a:buChar char="●"/>
            </a:pPr>
            <a:r>
              <a:rPr lang="en"/>
              <a:t>Ran with different Lambda values (r</a:t>
            </a:r>
            <a:r>
              <a:rPr lang="en"/>
              <a:t>egularization parameter) to minimize classification error by a multiple of 1/n.</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NCA with Default Parameters</a:t>
            </a:r>
          </a:p>
        </p:txBody>
      </p:sp>
      <p:sp>
        <p:nvSpPr>
          <p:cNvPr id="218" name="Shape 218"/>
          <p:cNvSpPr txBox="1"/>
          <p:nvPr>
            <p:ph idx="1" type="body"/>
          </p:nvPr>
        </p:nvSpPr>
        <p:spPr>
          <a:xfrm>
            <a:off x="4908600" y="2017688"/>
            <a:ext cx="3923700" cy="16860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Four of 14 features identified </a:t>
            </a:r>
          </a:p>
          <a:p>
            <a:pPr indent="-317500" lvl="1" marL="914400" rtl="0">
              <a:spcBef>
                <a:spcPts val="0"/>
              </a:spcBef>
              <a:spcAft>
                <a:spcPts val="0"/>
              </a:spcAft>
              <a:buSzPts val="1400"/>
              <a:buChar char="○"/>
            </a:pPr>
            <a:r>
              <a:rPr lang="en"/>
              <a:t>Area</a:t>
            </a:r>
          </a:p>
          <a:p>
            <a:pPr indent="-317500" lvl="1" marL="914400" rtl="0">
              <a:spcBef>
                <a:spcPts val="0"/>
              </a:spcBef>
              <a:spcAft>
                <a:spcPts val="0"/>
              </a:spcAft>
              <a:buSzPts val="1400"/>
              <a:buChar char="○"/>
            </a:pPr>
            <a:r>
              <a:rPr lang="en"/>
              <a:t>Orientation</a:t>
            </a:r>
          </a:p>
          <a:p>
            <a:pPr indent="-317500" lvl="1" marL="914400" rtl="0">
              <a:spcBef>
                <a:spcPts val="0"/>
              </a:spcBef>
              <a:spcAft>
                <a:spcPts val="0"/>
              </a:spcAft>
              <a:buSzPts val="1400"/>
              <a:buChar char="○"/>
            </a:pPr>
            <a:r>
              <a:rPr lang="en"/>
              <a:t>Perimeter</a:t>
            </a:r>
          </a:p>
          <a:p>
            <a:pPr indent="-317500" lvl="1" marL="914400" rtl="0">
              <a:spcBef>
                <a:spcPts val="0"/>
              </a:spcBef>
              <a:buSzPts val="1400"/>
              <a:buChar char="○"/>
            </a:pPr>
            <a:r>
              <a:rPr lang="en"/>
              <a:t>Mean Area per Nucleus</a:t>
            </a:r>
          </a:p>
          <a:p>
            <a:pPr indent="0" lvl="0" marL="457200" rtl="0">
              <a:spcBef>
                <a:spcPts val="0"/>
              </a:spcBef>
              <a:buNone/>
            </a:pPr>
            <a:r>
              <a:t/>
            </a:r>
            <a:endParaRPr/>
          </a:p>
        </p:txBody>
      </p:sp>
      <p:pic>
        <p:nvPicPr>
          <p:cNvPr id="219" name="Shape 219"/>
          <p:cNvPicPr preferRelativeResize="0"/>
          <p:nvPr/>
        </p:nvPicPr>
        <p:blipFill>
          <a:blip r:embed="rId3">
            <a:alphaModFix/>
          </a:blip>
          <a:stretch>
            <a:fillRect/>
          </a:stretch>
        </p:blipFill>
        <p:spPr>
          <a:xfrm>
            <a:off x="653875" y="1119488"/>
            <a:ext cx="4062774" cy="348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Identifying best Lambda Value</a:t>
            </a:r>
          </a:p>
        </p:txBody>
      </p:sp>
      <p:sp>
        <p:nvSpPr>
          <p:cNvPr id="225" name="Shape 225"/>
          <p:cNvSpPr txBox="1"/>
          <p:nvPr>
            <p:ph idx="1" type="body"/>
          </p:nvPr>
        </p:nvSpPr>
        <p:spPr>
          <a:xfrm>
            <a:off x="4535400" y="1170125"/>
            <a:ext cx="4296900" cy="36183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Five fold cross validation to partition ⅕ of the training data into testing</a:t>
            </a:r>
          </a:p>
          <a:p>
            <a:pPr indent="-342900" lvl="0" marL="457200" rtl="0">
              <a:spcBef>
                <a:spcPts val="0"/>
              </a:spcBef>
              <a:spcAft>
                <a:spcPts val="0"/>
              </a:spcAft>
              <a:buSzPts val="1800"/>
              <a:buChar char="●"/>
            </a:pPr>
            <a:r>
              <a:rPr lang="en"/>
              <a:t>Iterated through each fold, and computed the loss value at each lambda value (increment of 1/n)</a:t>
            </a:r>
          </a:p>
          <a:p>
            <a:pPr indent="-317500" lvl="1" marL="914400" rtl="0">
              <a:spcBef>
                <a:spcPts val="0"/>
              </a:spcBef>
              <a:spcAft>
                <a:spcPts val="0"/>
              </a:spcAft>
              <a:buSzPts val="1400"/>
              <a:buChar char="○"/>
            </a:pPr>
            <a:r>
              <a:rPr lang="en"/>
              <a:t>Took the mean of the loss across the five folds</a:t>
            </a:r>
          </a:p>
          <a:p>
            <a:pPr indent="-342900" lvl="0" marL="457200" rtl="0">
              <a:spcBef>
                <a:spcPts val="0"/>
              </a:spcBef>
              <a:spcAft>
                <a:spcPts val="0"/>
              </a:spcAft>
              <a:buSzPts val="1800"/>
              <a:buChar char="●"/>
            </a:pPr>
            <a:r>
              <a:rPr lang="en"/>
              <a:t>Best lambda = 0.0023</a:t>
            </a:r>
          </a:p>
          <a:p>
            <a:pPr indent="-342900" lvl="0" marL="457200">
              <a:spcBef>
                <a:spcPts val="0"/>
              </a:spcBef>
              <a:buSzPts val="1800"/>
              <a:buChar char="●"/>
            </a:pPr>
            <a:r>
              <a:rPr lang="en"/>
              <a:t>Minimum loss = 0.2597</a:t>
            </a:r>
          </a:p>
        </p:txBody>
      </p:sp>
      <p:pic>
        <p:nvPicPr>
          <p:cNvPr id="226" name="Shape 226"/>
          <p:cNvPicPr preferRelativeResize="0"/>
          <p:nvPr/>
        </p:nvPicPr>
        <p:blipFill>
          <a:blip r:embed="rId3">
            <a:alphaModFix/>
          </a:blip>
          <a:stretch>
            <a:fillRect/>
          </a:stretch>
        </p:blipFill>
        <p:spPr>
          <a:xfrm>
            <a:off x="152400" y="1170125"/>
            <a:ext cx="4230450" cy="36182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Feature Selection with Loss Minimized</a:t>
            </a:r>
          </a:p>
        </p:txBody>
      </p:sp>
      <p:sp>
        <p:nvSpPr>
          <p:cNvPr id="232" name="Shape 232"/>
          <p:cNvSpPr txBox="1"/>
          <p:nvPr>
            <p:ph idx="1" type="body"/>
          </p:nvPr>
        </p:nvSpPr>
        <p:spPr>
          <a:xfrm>
            <a:off x="4556700" y="2174613"/>
            <a:ext cx="4275600" cy="16542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Four of 14 features identified </a:t>
            </a:r>
          </a:p>
          <a:p>
            <a:pPr indent="-317500" lvl="1" marL="914400" rtl="0">
              <a:spcBef>
                <a:spcPts val="0"/>
              </a:spcBef>
              <a:spcAft>
                <a:spcPts val="0"/>
              </a:spcAft>
              <a:buSzPts val="1400"/>
              <a:buChar char="○"/>
            </a:pPr>
            <a:r>
              <a:rPr lang="en"/>
              <a:t>Mean Intensity</a:t>
            </a:r>
          </a:p>
          <a:p>
            <a:pPr indent="-317500" lvl="1" marL="914400" rtl="0">
              <a:spcBef>
                <a:spcPts val="0"/>
              </a:spcBef>
              <a:spcAft>
                <a:spcPts val="0"/>
              </a:spcAft>
              <a:buSzPts val="1400"/>
              <a:buChar char="○"/>
            </a:pPr>
            <a:r>
              <a:rPr lang="en"/>
              <a:t>Mean Centroids</a:t>
            </a:r>
          </a:p>
          <a:p>
            <a:pPr indent="-317500" lvl="1" marL="914400" rtl="0">
              <a:spcBef>
                <a:spcPts val="0"/>
              </a:spcBef>
              <a:spcAft>
                <a:spcPts val="0"/>
              </a:spcAft>
              <a:buSzPts val="1400"/>
              <a:buChar char="○"/>
            </a:pPr>
            <a:r>
              <a:rPr lang="en"/>
              <a:t>Area to Perimeter Ratio</a:t>
            </a:r>
          </a:p>
          <a:p>
            <a:pPr indent="-317500" lvl="1" marL="914400" rtl="0">
              <a:spcBef>
                <a:spcPts val="0"/>
              </a:spcBef>
              <a:buSzPts val="1400"/>
              <a:buChar char="○"/>
            </a:pPr>
            <a:r>
              <a:rPr lang="en"/>
              <a:t>Mean Area per Nucleus</a:t>
            </a:r>
          </a:p>
        </p:txBody>
      </p:sp>
      <p:pic>
        <p:nvPicPr>
          <p:cNvPr id="233" name="Shape 233"/>
          <p:cNvPicPr preferRelativeResize="0"/>
          <p:nvPr/>
        </p:nvPicPr>
        <p:blipFill>
          <a:blip r:embed="rId3">
            <a:alphaModFix/>
          </a:blip>
          <a:stretch>
            <a:fillRect/>
          </a:stretch>
        </p:blipFill>
        <p:spPr>
          <a:xfrm>
            <a:off x="152400" y="1170125"/>
            <a:ext cx="4251776" cy="36631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indent="0" lvl="0" marL="0">
              <a:spcBef>
                <a:spcPts val="0"/>
              </a:spcBef>
              <a:buNone/>
            </a:pPr>
            <a:r>
              <a:rPr lang="en"/>
              <a:t>Model Training using Select Features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110400"/>
            <a:ext cx="8520600" cy="572700"/>
          </a:xfrm>
          <a:prstGeom prst="rect">
            <a:avLst/>
          </a:prstGeom>
        </p:spPr>
        <p:txBody>
          <a:bodyPr anchorCtr="0" anchor="t" bIns="91425" lIns="91425" rIns="91425" wrap="square" tIns="91425">
            <a:noAutofit/>
          </a:bodyPr>
          <a:lstStyle/>
          <a:p>
            <a:pPr indent="0" lvl="0" marL="0" rtl="0">
              <a:spcBef>
                <a:spcPts val="0"/>
              </a:spcBef>
              <a:buNone/>
            </a:pPr>
            <a:r>
              <a:rPr lang="en"/>
              <a:t>Results </a:t>
            </a:r>
            <a:r>
              <a:rPr lang="en"/>
              <a:t>Classification</a:t>
            </a:r>
            <a:r>
              <a:rPr lang="en"/>
              <a:t> Learning 2 </a:t>
            </a:r>
          </a:p>
        </p:txBody>
      </p:sp>
      <p:sp>
        <p:nvSpPr>
          <p:cNvPr id="244" name="Shape 244"/>
          <p:cNvSpPr txBox="1"/>
          <p:nvPr>
            <p:ph idx="1" type="body"/>
          </p:nvPr>
        </p:nvSpPr>
        <p:spPr>
          <a:xfrm>
            <a:off x="311700" y="683100"/>
            <a:ext cx="4575600" cy="3416400"/>
          </a:xfrm>
          <a:prstGeom prst="rect">
            <a:avLst/>
          </a:prstGeom>
        </p:spPr>
        <p:txBody>
          <a:bodyPr anchorCtr="0" anchor="t" bIns="91425" lIns="91425" rIns="91425" wrap="square" tIns="91425">
            <a:noAutofit/>
          </a:bodyPr>
          <a:lstStyle/>
          <a:p>
            <a:pPr indent="-355600" lvl="0" marL="457200" rtl="0">
              <a:spcBef>
                <a:spcPts val="0"/>
              </a:spcBef>
              <a:spcAft>
                <a:spcPts val="0"/>
              </a:spcAft>
              <a:buSzPts val="2000"/>
              <a:buChar char="●"/>
            </a:pPr>
            <a:r>
              <a:rPr lang="en" sz="2000"/>
              <a:t>5 - Fold </a:t>
            </a:r>
            <a:r>
              <a:rPr lang="en" sz="2000"/>
              <a:t>Classification</a:t>
            </a:r>
            <a:r>
              <a:rPr lang="en" sz="2000"/>
              <a:t> for Model Creation</a:t>
            </a:r>
          </a:p>
          <a:p>
            <a:pPr indent="-355600" lvl="0" marL="457200" rtl="0">
              <a:spcBef>
                <a:spcPts val="0"/>
              </a:spcBef>
              <a:spcAft>
                <a:spcPts val="0"/>
              </a:spcAft>
              <a:buSzPts val="2000"/>
              <a:buChar char="●"/>
            </a:pPr>
            <a:r>
              <a:rPr lang="en" sz="2000"/>
              <a:t>4 Features Used </a:t>
            </a:r>
          </a:p>
          <a:p>
            <a:pPr indent="-342900" lvl="0" marL="914400" rtl="0">
              <a:spcBef>
                <a:spcPts val="0"/>
              </a:spcBef>
              <a:spcAft>
                <a:spcPts val="0"/>
              </a:spcAft>
              <a:buSzPts val="1800"/>
              <a:buAutoNum type="arabicParenR"/>
            </a:pPr>
            <a:r>
              <a:rPr lang="en"/>
              <a:t>Mean Intensity</a:t>
            </a:r>
          </a:p>
          <a:p>
            <a:pPr indent="-342900" lvl="0" marL="914400" rtl="0">
              <a:spcBef>
                <a:spcPts val="0"/>
              </a:spcBef>
              <a:spcAft>
                <a:spcPts val="0"/>
              </a:spcAft>
              <a:buSzPts val="1800"/>
              <a:buAutoNum type="arabicParenR"/>
            </a:pPr>
            <a:r>
              <a:rPr lang="en"/>
              <a:t>Mean Centroid per Cell Mask</a:t>
            </a:r>
          </a:p>
          <a:p>
            <a:pPr indent="-342900" lvl="0" marL="914400" rtl="0">
              <a:spcBef>
                <a:spcPts val="0"/>
              </a:spcBef>
              <a:spcAft>
                <a:spcPts val="0"/>
              </a:spcAft>
              <a:buSzPts val="1800"/>
              <a:buAutoNum type="arabicParenR"/>
            </a:pPr>
            <a:r>
              <a:rPr lang="en"/>
              <a:t>Area/Perimeter Ratio</a:t>
            </a:r>
          </a:p>
          <a:p>
            <a:pPr indent="-342900" lvl="0" marL="914400" rtl="0">
              <a:spcBef>
                <a:spcPts val="0"/>
              </a:spcBef>
              <a:spcAft>
                <a:spcPts val="0"/>
              </a:spcAft>
              <a:buSzPts val="1800"/>
              <a:buAutoNum type="arabicParenR"/>
            </a:pPr>
            <a:r>
              <a:rPr lang="en"/>
              <a:t>Area Per Centroid </a:t>
            </a:r>
          </a:p>
          <a:p>
            <a:pPr indent="-355600" lvl="0" marL="457200" rtl="0">
              <a:spcBef>
                <a:spcPts val="0"/>
              </a:spcBef>
              <a:buSzPts val="2000"/>
              <a:buChar char="●"/>
            </a:pPr>
            <a:r>
              <a:rPr lang="en" sz="2000"/>
              <a:t>Final Classification Model - Quadratic SVM (72.4%)</a:t>
            </a: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pic>
        <p:nvPicPr>
          <p:cNvPr id="245" name="Shape 245"/>
          <p:cNvPicPr preferRelativeResize="0"/>
          <p:nvPr/>
        </p:nvPicPr>
        <p:blipFill>
          <a:blip r:embed="rId3">
            <a:alphaModFix/>
          </a:blip>
          <a:stretch>
            <a:fillRect/>
          </a:stretch>
        </p:blipFill>
        <p:spPr>
          <a:xfrm>
            <a:off x="5039700" y="835500"/>
            <a:ext cx="3951900" cy="38789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Running Model on Test Image Cells 2</a:t>
            </a:r>
          </a:p>
        </p:txBody>
      </p:sp>
      <p:sp>
        <p:nvSpPr>
          <p:cNvPr id="251" name="Shape 25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rPr lang="en"/>
              <a:t>Improvement!!! Red - Count went up. Blue - Count went down.</a:t>
            </a:r>
          </a:p>
        </p:txBody>
      </p:sp>
      <p:graphicFrame>
        <p:nvGraphicFramePr>
          <p:cNvPr id="252" name="Shape 252"/>
          <p:cNvGraphicFramePr/>
          <p:nvPr/>
        </p:nvGraphicFramePr>
        <p:xfrm>
          <a:off x="952500" y="1809750"/>
          <a:ext cx="3000000" cy="3000000"/>
        </p:xfrm>
        <a:graphic>
          <a:graphicData uri="http://schemas.openxmlformats.org/drawingml/2006/table">
            <a:tbl>
              <a:tblPr>
                <a:noFill/>
                <a:tableStyleId>{450741EE-0F0B-480C-82F8-AEFA28D3C714}</a:tableStyleId>
              </a:tblPr>
              <a:tblGrid>
                <a:gridCol w="2413000"/>
                <a:gridCol w="2413000"/>
                <a:gridCol w="2413000"/>
              </a:tblGrid>
              <a:tr h="381000">
                <a:tc>
                  <a:txBody>
                    <a:bodyPr>
                      <a:noAutofit/>
                    </a:bodyPr>
                    <a:lstStyle/>
                    <a:p>
                      <a:pPr indent="0" lvl="0" marL="0" rtl="0">
                        <a:spcBef>
                          <a:spcPts val="0"/>
                        </a:spcBef>
                        <a:buNone/>
                      </a:pPr>
                      <a:r>
                        <a:rPr lang="en">
                          <a:solidFill>
                            <a:srgbClr val="FFFFFF"/>
                          </a:solidFill>
                        </a:rPr>
                        <a:t>Cell Line</a:t>
                      </a:r>
                    </a:p>
                  </a:txBody>
                  <a:tcPr marT="91425" marB="91425" marR="91425" marL="91425">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buNone/>
                      </a:pPr>
                      <a:r>
                        <a:rPr lang="en">
                          <a:solidFill>
                            <a:srgbClr val="FFFFFF"/>
                          </a:solidFill>
                        </a:rPr>
                        <a:t>Epithelial Count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buNone/>
                      </a:pPr>
                      <a:r>
                        <a:rPr lang="en">
                          <a:solidFill>
                            <a:srgbClr val="FFFFFF"/>
                          </a:solidFill>
                        </a:rPr>
                        <a:t>Mesenchymal Count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81000">
                <a:tc>
                  <a:txBody>
                    <a:bodyPr>
                      <a:noAutofit/>
                    </a:bodyPr>
                    <a:lstStyle/>
                    <a:p>
                      <a:pPr indent="0" lvl="0" marL="0" rtl="0">
                        <a:spcBef>
                          <a:spcPts val="0"/>
                        </a:spcBef>
                        <a:buNone/>
                      </a:pPr>
                      <a:r>
                        <a:rPr lang="en">
                          <a:solidFill>
                            <a:srgbClr val="FFFFFF"/>
                          </a:solidFill>
                        </a:rPr>
                        <a:t>PATC53 (</a:t>
                      </a:r>
                      <a:r>
                        <a:rPr lang="en">
                          <a:solidFill>
                            <a:srgbClr val="FFFFFF"/>
                          </a:solidFill>
                        </a:rPr>
                        <a:t>Mesenchymal</a:t>
                      </a:r>
                      <a:r>
                        <a:rPr lang="en">
                          <a:solidFill>
                            <a:srgbClr val="FFFFFF"/>
                          </a:solidFill>
                        </a:rPr>
                        <a: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buNone/>
                      </a:pPr>
                      <a:r>
                        <a:rPr lang="en">
                          <a:solidFill>
                            <a:srgbClr val="FFFFFF"/>
                          </a:solidFill>
                        </a:rPr>
                        <a:t>253</a:t>
                      </a:r>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solidFill>
                      <a:srgbClr val="0000FF"/>
                    </a:solidFill>
                  </a:tcPr>
                </a:tc>
                <a:tc>
                  <a:txBody>
                    <a:bodyPr>
                      <a:noAutofit/>
                    </a:bodyPr>
                    <a:lstStyle/>
                    <a:p>
                      <a:pPr indent="0" lvl="0" marL="0" rtl="0">
                        <a:spcBef>
                          <a:spcPts val="0"/>
                        </a:spcBef>
                        <a:buNone/>
                      </a:pPr>
                      <a:r>
                        <a:rPr lang="en">
                          <a:solidFill>
                            <a:srgbClr val="FFFFFF"/>
                          </a:solidFill>
                        </a:rPr>
                        <a:t>170</a:t>
                      </a:r>
                    </a:p>
                  </a:txBody>
                  <a:tcPr marT="91425" marB="91425" marR="91425" marL="91425">
                    <a:lnT cap="flat" cmpd="sng" w="9525">
                      <a:solidFill>
                        <a:srgbClr val="9E9E9E"/>
                      </a:solidFill>
                      <a:prstDash val="solid"/>
                      <a:round/>
                      <a:headEnd len="med" w="med" type="none"/>
                      <a:tailEnd len="med" w="med" type="none"/>
                    </a:lnT>
                    <a:solidFill>
                      <a:srgbClr val="FF0000"/>
                    </a:solidFill>
                  </a:tcPr>
                </a:tc>
              </a:tr>
              <a:tr h="381000">
                <a:tc>
                  <a:txBody>
                    <a:bodyPr>
                      <a:noAutofit/>
                    </a:bodyPr>
                    <a:lstStyle/>
                    <a:p>
                      <a:pPr indent="0" lvl="0" marL="0" rtl="0">
                        <a:spcBef>
                          <a:spcPts val="0"/>
                        </a:spcBef>
                        <a:buNone/>
                      </a:pPr>
                      <a:r>
                        <a:rPr lang="en">
                          <a:solidFill>
                            <a:srgbClr val="FFFFFF"/>
                          </a:solidFill>
                        </a:rPr>
                        <a:t>PATC69 (Epithelial)</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buNone/>
                      </a:pPr>
                      <a:r>
                        <a:rPr lang="en">
                          <a:solidFill>
                            <a:srgbClr val="FFFFFF"/>
                          </a:solidFill>
                        </a:rPr>
                        <a:t>734</a:t>
                      </a:r>
                    </a:p>
                  </a:txBody>
                  <a:tcPr marT="91425" marB="91425" marR="91425" marL="91425">
                    <a:lnL cap="flat" cmpd="sng" w="9525">
                      <a:solidFill>
                        <a:srgbClr val="9E9E9E"/>
                      </a:solidFill>
                      <a:prstDash val="solid"/>
                      <a:round/>
                      <a:headEnd len="med" w="med" type="none"/>
                      <a:tailEnd len="med" w="med" type="none"/>
                    </a:lnL>
                    <a:solidFill>
                      <a:srgbClr val="FF0000"/>
                    </a:solidFill>
                  </a:tcPr>
                </a:tc>
                <a:tc>
                  <a:txBody>
                    <a:bodyPr>
                      <a:noAutofit/>
                    </a:bodyPr>
                    <a:lstStyle/>
                    <a:p>
                      <a:pPr indent="0" lvl="0" marL="0" rtl="0">
                        <a:spcBef>
                          <a:spcPts val="0"/>
                        </a:spcBef>
                        <a:buNone/>
                      </a:pPr>
                      <a:r>
                        <a:rPr lang="en">
                          <a:solidFill>
                            <a:srgbClr val="FFFFFF"/>
                          </a:solidFill>
                        </a:rPr>
                        <a:t>81</a:t>
                      </a:r>
                    </a:p>
                  </a:txBody>
                  <a:tcPr marT="91425" marB="91425" marR="91425" marL="91425">
                    <a:solidFill>
                      <a:srgbClr val="0000FF"/>
                    </a:solidFill>
                  </a:tcPr>
                </a:tc>
              </a:tr>
              <a:tr h="381000">
                <a:tc>
                  <a:txBody>
                    <a:bodyPr>
                      <a:noAutofit/>
                    </a:bodyPr>
                    <a:lstStyle/>
                    <a:p>
                      <a:pPr indent="0" lvl="0" marL="0" rtl="0">
                        <a:spcBef>
                          <a:spcPts val="0"/>
                        </a:spcBef>
                        <a:buNone/>
                      </a:pPr>
                      <a:r>
                        <a:rPr lang="en">
                          <a:solidFill>
                            <a:srgbClr val="FFFFFF"/>
                          </a:solidFill>
                        </a:rPr>
                        <a:t>PATC124 (Mixed)</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buNone/>
                      </a:pPr>
                      <a:r>
                        <a:rPr lang="en">
                          <a:solidFill>
                            <a:srgbClr val="FFFFFF"/>
                          </a:solidFill>
                        </a:rPr>
                        <a:t>254</a:t>
                      </a:r>
                    </a:p>
                  </a:txBody>
                  <a:tcPr marT="91425" marB="91425" marR="91425" marL="91425">
                    <a:lnL cap="flat" cmpd="sng" w="9525">
                      <a:solidFill>
                        <a:srgbClr val="9E9E9E"/>
                      </a:solidFill>
                      <a:prstDash val="solid"/>
                      <a:round/>
                      <a:headEnd len="med" w="med" type="none"/>
                      <a:tailEnd len="med" w="med" type="none"/>
                    </a:lnL>
                    <a:solidFill>
                      <a:srgbClr val="FF0000"/>
                    </a:solidFill>
                  </a:tcPr>
                </a:tc>
                <a:tc>
                  <a:txBody>
                    <a:bodyPr>
                      <a:noAutofit/>
                    </a:bodyPr>
                    <a:lstStyle/>
                    <a:p>
                      <a:pPr indent="0" lvl="0" marL="0" rtl="0">
                        <a:spcBef>
                          <a:spcPts val="0"/>
                        </a:spcBef>
                        <a:buNone/>
                      </a:pPr>
                      <a:r>
                        <a:rPr lang="en">
                          <a:solidFill>
                            <a:srgbClr val="FFFFFF"/>
                          </a:solidFill>
                        </a:rPr>
                        <a:t>32</a:t>
                      </a:r>
                    </a:p>
                  </a:txBody>
                  <a:tcPr marT="91425" marB="91425" marR="91425" marL="91425">
                    <a:solidFill>
                      <a:srgbClr val="0000FF"/>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Discussion</a:t>
            </a:r>
          </a:p>
        </p:txBody>
      </p:sp>
      <p:sp>
        <p:nvSpPr>
          <p:cNvPr id="258" name="Shape 25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Images are of low quality</a:t>
            </a:r>
          </a:p>
          <a:p>
            <a:pPr indent="-342900" lvl="0" marL="457200" rtl="0">
              <a:spcBef>
                <a:spcPts val="0"/>
              </a:spcBef>
              <a:spcAft>
                <a:spcPts val="0"/>
              </a:spcAft>
              <a:buSzPts val="1800"/>
              <a:buChar char="●"/>
            </a:pPr>
            <a:r>
              <a:rPr lang="en"/>
              <a:t>Cell lines are truly mixed, not binary</a:t>
            </a:r>
          </a:p>
          <a:p>
            <a:pPr indent="-342900" lvl="0" marL="457200" rtl="0">
              <a:spcBef>
                <a:spcPts val="0"/>
              </a:spcBef>
              <a:spcAft>
                <a:spcPts val="0"/>
              </a:spcAft>
              <a:buSzPts val="1800"/>
              <a:buChar char="●"/>
            </a:pPr>
            <a:r>
              <a:rPr lang="en"/>
              <a:t>Need</a:t>
            </a:r>
            <a:r>
              <a:rPr lang="en"/>
              <a:t> more segmented images</a:t>
            </a:r>
          </a:p>
          <a:p>
            <a:pPr indent="-342900" lvl="0" marL="457200" rtl="0">
              <a:spcBef>
                <a:spcPts val="0"/>
              </a:spcBef>
              <a:spcAft>
                <a:spcPts val="0"/>
              </a:spcAft>
              <a:buSzPts val="1800"/>
              <a:buChar char="●"/>
            </a:pPr>
            <a:r>
              <a:rPr lang="en"/>
              <a:t>Training Set is uneven (5 </a:t>
            </a:r>
            <a:r>
              <a:rPr lang="en"/>
              <a:t>Mesenchymal</a:t>
            </a:r>
            <a:r>
              <a:rPr lang="en"/>
              <a:t> vs 9 Epithelial)</a:t>
            </a:r>
          </a:p>
          <a:p>
            <a:pPr indent="-342900" lvl="0" marL="457200" rtl="0">
              <a:spcBef>
                <a:spcPts val="0"/>
              </a:spcBef>
              <a:buSzPts val="1800"/>
              <a:buChar char="●"/>
            </a:pPr>
            <a:r>
              <a:rPr lang="en"/>
              <a:t>Some images were thrown out - defeats purpose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Conclusions</a:t>
            </a:r>
          </a:p>
        </p:txBody>
      </p:sp>
      <p:sp>
        <p:nvSpPr>
          <p:cNvPr id="264" name="Shape 26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Model Improvement </a:t>
            </a:r>
          </a:p>
          <a:p>
            <a:pPr indent="-342900" lvl="0" marL="457200" rtl="0">
              <a:spcBef>
                <a:spcPts val="0"/>
              </a:spcBef>
              <a:spcAft>
                <a:spcPts val="0"/>
              </a:spcAft>
              <a:buSzPts val="1800"/>
              <a:buChar char="●"/>
            </a:pPr>
            <a:r>
              <a:rPr lang="en"/>
              <a:t>Image Analysis to differentiate the two is possible!</a:t>
            </a:r>
          </a:p>
          <a:p>
            <a:pPr indent="-342900" lvl="0" marL="457200" rtl="0">
              <a:spcBef>
                <a:spcPts val="0"/>
              </a:spcBef>
              <a:spcAft>
                <a:spcPts val="0"/>
              </a:spcAft>
              <a:buSzPts val="1800"/>
              <a:buChar char="●"/>
            </a:pPr>
            <a:r>
              <a:rPr lang="en"/>
              <a:t>Our model is not robust for actual use using current parameters</a:t>
            </a:r>
          </a:p>
          <a:p>
            <a:pPr indent="-317500" lvl="1" marL="914400" rtl="0">
              <a:spcBef>
                <a:spcPts val="0"/>
              </a:spcBef>
              <a:spcAft>
                <a:spcPts val="0"/>
              </a:spcAft>
              <a:buSzPts val="1400"/>
              <a:buChar char="○"/>
            </a:pPr>
            <a:r>
              <a:rPr lang="en"/>
              <a:t>Images with better microscopy or staining may be more salient features</a:t>
            </a:r>
          </a:p>
          <a:p>
            <a:pPr indent="-342900" lvl="0" marL="457200" rtl="0">
              <a:spcBef>
                <a:spcPts val="0"/>
              </a:spcBef>
              <a:buSzPts val="1800"/>
              <a:buChar char="●"/>
            </a:pPr>
            <a:r>
              <a:rPr lang="en"/>
              <a:t>Develop a scoring metric based to classify mesenchymal transition on a continuum rather than on a binary basis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Thank you!</a:t>
            </a:r>
          </a:p>
        </p:txBody>
      </p:sp>
      <p:sp>
        <p:nvSpPr>
          <p:cNvPr id="270" name="Shape 27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rPr lang="en"/>
              <a:t>Happy to take any questions</a:t>
            </a:r>
          </a:p>
          <a:p>
            <a:pPr indent="0" lvl="0" marL="0" rt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Current Classification Methods</a:t>
            </a:r>
          </a:p>
        </p:txBody>
      </p:sp>
      <p:sp>
        <p:nvSpPr>
          <p:cNvPr id="69" name="Shape 6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Currently, initial classification to identify cell lines undergoing EMT is done by eye</a:t>
            </a:r>
          </a:p>
          <a:p>
            <a:pPr indent="-342900" lvl="0" marL="457200" rtl="0">
              <a:spcBef>
                <a:spcPts val="0"/>
              </a:spcBef>
              <a:spcAft>
                <a:spcPts val="0"/>
              </a:spcAft>
              <a:buSzPts val="1800"/>
              <a:buChar char="●"/>
            </a:pPr>
            <a:r>
              <a:rPr lang="en"/>
              <a:t>Confirmation of EMT status is quantified through RNA-Seq</a:t>
            </a:r>
          </a:p>
          <a:p>
            <a:pPr indent="-317500" lvl="1" marL="914400" rtl="0">
              <a:spcBef>
                <a:spcPts val="0"/>
              </a:spcBef>
              <a:spcAft>
                <a:spcPts val="0"/>
              </a:spcAft>
              <a:buSzPts val="1400"/>
              <a:buChar char="○"/>
            </a:pPr>
            <a:r>
              <a:rPr lang="en"/>
              <a:t>Expensive and inefficient</a:t>
            </a:r>
          </a:p>
          <a:p>
            <a:pPr indent="-342900" lvl="0" marL="457200" rtl="0">
              <a:spcBef>
                <a:spcPts val="0"/>
              </a:spcBef>
              <a:spcAft>
                <a:spcPts val="0"/>
              </a:spcAft>
              <a:buSzPts val="1800"/>
              <a:buChar char="●"/>
            </a:pPr>
            <a:r>
              <a:rPr lang="en"/>
              <a:t>Pressing need to systematically assess degree of EMT </a:t>
            </a:r>
          </a:p>
          <a:p>
            <a:pPr indent="-317500" lvl="1" marL="914400" rtl="0">
              <a:spcBef>
                <a:spcPts val="0"/>
              </a:spcBef>
              <a:spcAft>
                <a:spcPts val="0"/>
              </a:spcAft>
              <a:buSzPts val="1400"/>
              <a:buChar char="○"/>
            </a:pPr>
            <a:r>
              <a:rPr lang="en"/>
              <a:t>Can prioritize mesenchymal models of interest prior to sequencing</a:t>
            </a:r>
          </a:p>
          <a:p>
            <a:pPr indent="-317500" lvl="1" marL="914400" rtl="0">
              <a:spcBef>
                <a:spcPts val="0"/>
              </a:spcBef>
              <a:buSzPts val="1400"/>
              <a:buChar char="○"/>
            </a:pPr>
            <a:r>
              <a:rPr lang="en"/>
              <a:t>Mesenchymal cell lines can be scored on a spectrum based on stage of the transition</a:t>
            </a:r>
          </a:p>
        </p:txBody>
      </p:sp>
      <p:pic>
        <p:nvPicPr>
          <p:cNvPr id="70" name="Shape 70"/>
          <p:cNvPicPr preferRelativeResize="0"/>
          <p:nvPr/>
        </p:nvPicPr>
        <p:blipFill rotWithShape="1">
          <a:blip r:embed="rId3">
            <a:alphaModFix/>
          </a:blip>
          <a:srcRect b="26956" l="1843" r="2141" t="7232"/>
          <a:stretch/>
        </p:blipFill>
        <p:spPr>
          <a:xfrm>
            <a:off x="888575" y="3430300"/>
            <a:ext cx="6922576" cy="113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Objective</a:t>
            </a:r>
          </a:p>
        </p:txBody>
      </p:sp>
      <p:sp>
        <p:nvSpPr>
          <p:cNvPr id="76" name="Shape 7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Research is preclinical models of pancreatic cancer to identify subtype specific vulnerabilities</a:t>
            </a:r>
          </a:p>
          <a:p>
            <a:pPr indent="-342900" lvl="0" marL="457200" rtl="0">
              <a:spcBef>
                <a:spcPts val="0"/>
              </a:spcBef>
              <a:spcAft>
                <a:spcPts val="0"/>
              </a:spcAft>
              <a:buSzPts val="1800"/>
              <a:buChar char="●"/>
            </a:pPr>
            <a:r>
              <a:rPr lang="en"/>
              <a:t>Compendium of internally generated patient derived cell lines at varying stages of EMT</a:t>
            </a:r>
          </a:p>
          <a:p>
            <a:pPr indent="-317500" lvl="1" marL="914400" rtl="0">
              <a:spcBef>
                <a:spcPts val="0"/>
              </a:spcBef>
              <a:buSzPts val="1400"/>
              <a:buChar char="○"/>
            </a:pPr>
            <a:r>
              <a:rPr lang="en"/>
              <a:t>Quantification of degree of EMT based on microscopy would save both time and money</a:t>
            </a:r>
          </a:p>
          <a:p>
            <a:pPr indent="0" lvl="0" marL="0" rtl="0">
              <a:spcBef>
                <a:spcPts val="0"/>
              </a:spcBef>
              <a:buNone/>
            </a:pPr>
            <a:r>
              <a:rPr lang="en" sz="2000"/>
              <a:t>We aim to develop a robust computational framework to identify and quantify the degree of EMT through image analysis of cell lines using tools from class and Matlab Machine Learning Apps to classify cells as Mesenchymal or Epithelial</a:t>
            </a:r>
          </a:p>
          <a:p>
            <a:pPr indent="0" lvl="0" marL="0" rt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311700" y="216425"/>
            <a:ext cx="8520600" cy="572700"/>
          </a:xfrm>
          <a:prstGeom prst="rect">
            <a:avLst/>
          </a:prstGeom>
        </p:spPr>
        <p:txBody>
          <a:bodyPr anchorCtr="0" anchor="t" bIns="91425" lIns="91425" rIns="91425" wrap="square" tIns="91425">
            <a:noAutofit/>
          </a:bodyPr>
          <a:lstStyle/>
          <a:p>
            <a:pPr indent="0" lvl="0" marL="0">
              <a:spcBef>
                <a:spcPts val="0"/>
              </a:spcBef>
              <a:buNone/>
            </a:pPr>
            <a:r>
              <a:rPr lang="en"/>
              <a:t>Data Used - Bright Field Images</a:t>
            </a:r>
          </a:p>
        </p:txBody>
      </p:sp>
      <p:sp>
        <p:nvSpPr>
          <p:cNvPr id="82" name="Shape 82"/>
          <p:cNvSpPr txBox="1"/>
          <p:nvPr>
            <p:ph idx="1" type="body"/>
          </p:nvPr>
        </p:nvSpPr>
        <p:spPr>
          <a:xfrm>
            <a:off x="212550" y="667025"/>
            <a:ext cx="8520600" cy="3416400"/>
          </a:xfrm>
          <a:prstGeom prst="rect">
            <a:avLst/>
          </a:prstGeom>
        </p:spPr>
        <p:txBody>
          <a:bodyPr anchorCtr="0" anchor="t" bIns="91425" lIns="91425" rIns="91425" wrap="square" tIns="91425">
            <a:noAutofit/>
          </a:bodyPr>
          <a:lstStyle/>
          <a:p>
            <a:pPr indent="0" lvl="0" marL="0">
              <a:lnSpc>
                <a:spcPct val="115000"/>
              </a:lnSpc>
              <a:spcBef>
                <a:spcPts val="0"/>
              </a:spcBef>
              <a:spcAft>
                <a:spcPts val="0"/>
              </a:spcAft>
              <a:buNone/>
            </a:pPr>
            <a:r>
              <a:rPr lang="en"/>
              <a:t>Training Set</a:t>
            </a:r>
          </a:p>
          <a:p>
            <a:pPr indent="-342900" lvl="0" marL="457200" rtl="0">
              <a:lnSpc>
                <a:spcPct val="115000"/>
              </a:lnSpc>
              <a:spcBef>
                <a:spcPts val="0"/>
              </a:spcBef>
              <a:spcAft>
                <a:spcPts val="0"/>
              </a:spcAft>
              <a:buSzPts val="1800"/>
              <a:buChar char="●"/>
            </a:pPr>
            <a:r>
              <a:rPr lang="en"/>
              <a:t>3 Commercially Cell Lines</a:t>
            </a:r>
          </a:p>
          <a:p>
            <a:pPr indent="-317500" lvl="1" marL="914400" rtl="0">
              <a:lnSpc>
                <a:spcPct val="115000"/>
              </a:lnSpc>
              <a:spcBef>
                <a:spcPts val="0"/>
              </a:spcBef>
              <a:spcAft>
                <a:spcPts val="0"/>
              </a:spcAft>
              <a:buSzPts val="1400"/>
              <a:buChar char="○"/>
            </a:pPr>
            <a:r>
              <a:rPr lang="en"/>
              <a:t>ASPC1 - Meschemyal</a:t>
            </a:r>
          </a:p>
          <a:p>
            <a:pPr indent="-317500" lvl="1" marL="914400" rtl="0">
              <a:lnSpc>
                <a:spcPct val="115000"/>
              </a:lnSpc>
              <a:spcBef>
                <a:spcPts val="0"/>
              </a:spcBef>
              <a:spcAft>
                <a:spcPts val="0"/>
              </a:spcAft>
              <a:buSzPts val="1400"/>
              <a:buChar char="○"/>
            </a:pPr>
            <a:r>
              <a:rPr lang="en"/>
              <a:t>CAPAN2 - Epithelial</a:t>
            </a:r>
          </a:p>
          <a:p>
            <a:pPr indent="-317500" lvl="1" marL="914400" rtl="0">
              <a:lnSpc>
                <a:spcPct val="115000"/>
              </a:lnSpc>
              <a:spcBef>
                <a:spcPts val="0"/>
              </a:spcBef>
              <a:spcAft>
                <a:spcPts val="0"/>
              </a:spcAft>
              <a:buSzPts val="1400"/>
              <a:buChar char="○"/>
            </a:pPr>
            <a:r>
              <a:rPr lang="en"/>
              <a:t>PANC1 - Epithelial</a:t>
            </a:r>
          </a:p>
          <a:p>
            <a:pPr indent="0" lvl="0" marL="457200" rtl="0">
              <a:lnSpc>
                <a:spcPct val="115000"/>
              </a:lnSpc>
              <a:spcBef>
                <a:spcPts val="0"/>
              </a:spcBef>
              <a:spcAft>
                <a:spcPts val="0"/>
              </a:spcAft>
              <a:buNone/>
            </a:pPr>
            <a:r>
              <a:t/>
            </a:r>
            <a:endParaRPr/>
          </a:p>
          <a:p>
            <a:pPr indent="0" lvl="0" marL="0" rtl="0">
              <a:spcBef>
                <a:spcPts val="0"/>
              </a:spcBef>
              <a:spcAft>
                <a:spcPts val="0"/>
              </a:spcAft>
              <a:buNone/>
            </a:pPr>
            <a:r>
              <a:rPr lang="en"/>
              <a:t>Testing Set</a:t>
            </a:r>
          </a:p>
          <a:p>
            <a:pPr indent="-342900" lvl="0" marL="457200" rtl="0">
              <a:spcBef>
                <a:spcPts val="0"/>
              </a:spcBef>
              <a:spcAft>
                <a:spcPts val="0"/>
              </a:spcAft>
              <a:buSzPts val="1800"/>
              <a:buChar char="●"/>
            </a:pPr>
            <a:r>
              <a:rPr lang="en"/>
              <a:t>3 Internally Generated Cell Lines</a:t>
            </a:r>
          </a:p>
          <a:p>
            <a:pPr indent="-317500" lvl="1" marL="914400" rtl="0">
              <a:spcBef>
                <a:spcPts val="0"/>
              </a:spcBef>
              <a:spcAft>
                <a:spcPts val="0"/>
              </a:spcAft>
              <a:buSzPts val="1400"/>
              <a:buChar char="○"/>
            </a:pPr>
            <a:r>
              <a:rPr lang="en"/>
              <a:t>PATC53 - Meschemyal</a:t>
            </a:r>
          </a:p>
          <a:p>
            <a:pPr indent="-317500" lvl="1" marL="914400" rtl="0">
              <a:spcBef>
                <a:spcPts val="0"/>
              </a:spcBef>
              <a:spcAft>
                <a:spcPts val="0"/>
              </a:spcAft>
              <a:buSzPts val="1400"/>
              <a:buChar char="○"/>
            </a:pPr>
            <a:r>
              <a:rPr lang="en"/>
              <a:t>PATC124 - Quasi-Mesenchymal</a:t>
            </a:r>
          </a:p>
          <a:p>
            <a:pPr indent="-317500" lvl="1" marL="914400" rtl="0">
              <a:spcBef>
                <a:spcPts val="0"/>
              </a:spcBef>
              <a:spcAft>
                <a:spcPts val="0"/>
              </a:spcAft>
              <a:buSzPts val="1400"/>
              <a:buChar char="○"/>
            </a:pPr>
            <a:r>
              <a:rPr lang="en"/>
              <a:t>PATC69 - Epithelial</a:t>
            </a:r>
          </a:p>
        </p:txBody>
      </p:sp>
      <p:pic>
        <p:nvPicPr>
          <p:cNvPr id="83" name="Shape 83"/>
          <p:cNvPicPr preferRelativeResize="0"/>
          <p:nvPr/>
        </p:nvPicPr>
        <p:blipFill>
          <a:blip r:embed="rId3">
            <a:alphaModFix/>
          </a:blip>
          <a:stretch>
            <a:fillRect/>
          </a:stretch>
        </p:blipFill>
        <p:spPr>
          <a:xfrm>
            <a:off x="3518626" y="847675"/>
            <a:ext cx="1649551" cy="1209075"/>
          </a:xfrm>
          <a:prstGeom prst="rect">
            <a:avLst/>
          </a:prstGeom>
          <a:noFill/>
          <a:ln>
            <a:noFill/>
          </a:ln>
        </p:spPr>
      </p:pic>
      <p:pic>
        <p:nvPicPr>
          <p:cNvPr id="84" name="Shape 84"/>
          <p:cNvPicPr preferRelativeResize="0"/>
          <p:nvPr/>
        </p:nvPicPr>
        <p:blipFill>
          <a:blip r:embed="rId4">
            <a:alphaModFix/>
          </a:blip>
          <a:stretch>
            <a:fillRect/>
          </a:stretch>
        </p:blipFill>
        <p:spPr>
          <a:xfrm>
            <a:off x="5336075" y="828600"/>
            <a:ext cx="1649550" cy="1247221"/>
          </a:xfrm>
          <a:prstGeom prst="rect">
            <a:avLst/>
          </a:prstGeom>
          <a:noFill/>
          <a:ln>
            <a:noFill/>
          </a:ln>
        </p:spPr>
      </p:pic>
      <p:pic>
        <p:nvPicPr>
          <p:cNvPr id="85" name="Shape 85"/>
          <p:cNvPicPr preferRelativeResize="0"/>
          <p:nvPr/>
        </p:nvPicPr>
        <p:blipFill>
          <a:blip r:embed="rId5">
            <a:alphaModFix/>
          </a:blip>
          <a:stretch>
            <a:fillRect/>
          </a:stretch>
        </p:blipFill>
        <p:spPr>
          <a:xfrm>
            <a:off x="7153523" y="834959"/>
            <a:ext cx="1649550" cy="1234504"/>
          </a:xfrm>
          <a:prstGeom prst="rect">
            <a:avLst/>
          </a:prstGeom>
          <a:noFill/>
          <a:ln>
            <a:noFill/>
          </a:ln>
        </p:spPr>
      </p:pic>
      <p:pic>
        <p:nvPicPr>
          <p:cNvPr id="86" name="Shape 86"/>
          <p:cNvPicPr preferRelativeResize="0"/>
          <p:nvPr/>
        </p:nvPicPr>
        <p:blipFill>
          <a:blip r:embed="rId6">
            <a:alphaModFix/>
          </a:blip>
          <a:stretch>
            <a:fillRect/>
          </a:stretch>
        </p:blipFill>
        <p:spPr>
          <a:xfrm>
            <a:off x="4200749" y="2245464"/>
            <a:ext cx="1649551" cy="1232410"/>
          </a:xfrm>
          <a:prstGeom prst="rect">
            <a:avLst/>
          </a:prstGeom>
          <a:noFill/>
          <a:ln>
            <a:noFill/>
          </a:ln>
        </p:spPr>
      </p:pic>
      <p:pic>
        <p:nvPicPr>
          <p:cNvPr id="87" name="Shape 87"/>
          <p:cNvPicPr preferRelativeResize="0"/>
          <p:nvPr/>
        </p:nvPicPr>
        <p:blipFill>
          <a:blip r:embed="rId7">
            <a:alphaModFix/>
          </a:blip>
          <a:stretch>
            <a:fillRect/>
          </a:stretch>
        </p:blipFill>
        <p:spPr>
          <a:xfrm>
            <a:off x="6093350" y="2245475"/>
            <a:ext cx="1649551" cy="1232408"/>
          </a:xfrm>
          <a:prstGeom prst="rect">
            <a:avLst/>
          </a:prstGeom>
          <a:noFill/>
          <a:ln>
            <a:noFill/>
          </a:ln>
        </p:spPr>
      </p:pic>
      <p:pic>
        <p:nvPicPr>
          <p:cNvPr id="88" name="Shape 88"/>
          <p:cNvPicPr preferRelativeResize="0"/>
          <p:nvPr/>
        </p:nvPicPr>
        <p:blipFill>
          <a:blip r:embed="rId8">
            <a:alphaModFix/>
          </a:blip>
          <a:stretch>
            <a:fillRect/>
          </a:stretch>
        </p:blipFill>
        <p:spPr>
          <a:xfrm>
            <a:off x="5225799" y="3603807"/>
            <a:ext cx="1649551" cy="12324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Approach</a:t>
            </a:r>
          </a:p>
        </p:txBody>
      </p:sp>
      <p:sp>
        <p:nvSpPr>
          <p:cNvPr id="94" name="Shape 9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Image segmentation</a:t>
            </a:r>
          </a:p>
          <a:p>
            <a:pPr indent="-342900" lvl="1" marL="914400" rtl="0">
              <a:spcBef>
                <a:spcPts val="0"/>
              </a:spcBef>
              <a:spcAft>
                <a:spcPts val="0"/>
              </a:spcAft>
              <a:buSzPts val="1800"/>
              <a:buChar char="○"/>
            </a:pPr>
            <a:r>
              <a:rPr lang="en" sz="1800"/>
              <a:t>Masking both training and testing set to extract features </a:t>
            </a:r>
          </a:p>
          <a:p>
            <a:pPr indent="-342900" lvl="0" marL="457200" rtl="0">
              <a:spcBef>
                <a:spcPts val="0"/>
              </a:spcBef>
              <a:spcAft>
                <a:spcPts val="0"/>
              </a:spcAft>
              <a:buSzPts val="1800"/>
              <a:buChar char="●"/>
            </a:pPr>
            <a:r>
              <a:rPr lang="en"/>
              <a:t>Feature Selection</a:t>
            </a:r>
          </a:p>
          <a:p>
            <a:pPr indent="-342900" lvl="1" marL="914400" rtl="0">
              <a:spcBef>
                <a:spcPts val="0"/>
              </a:spcBef>
              <a:spcAft>
                <a:spcPts val="0"/>
              </a:spcAft>
              <a:buSzPts val="1800"/>
              <a:buChar char="○"/>
            </a:pPr>
            <a:r>
              <a:rPr lang="en" sz="1800"/>
              <a:t>Neighborhood Component Analysis (NCA) to identify segmentation features contributing most to differences in the training set</a:t>
            </a:r>
          </a:p>
          <a:p>
            <a:pPr indent="-342900" lvl="0" marL="457200">
              <a:spcBef>
                <a:spcPts val="0"/>
              </a:spcBef>
              <a:spcAft>
                <a:spcPts val="0"/>
              </a:spcAft>
              <a:buSzPts val="1800"/>
              <a:buChar char="●"/>
            </a:pPr>
            <a:r>
              <a:rPr lang="en"/>
              <a:t>Model Training</a:t>
            </a:r>
          </a:p>
          <a:p>
            <a:pPr indent="-342900" lvl="1" marL="914400" rtl="0">
              <a:spcBef>
                <a:spcPts val="0"/>
              </a:spcBef>
              <a:buSzPts val="1800"/>
              <a:buChar char="○"/>
            </a:pPr>
            <a:r>
              <a:rPr lang="en" sz="1800"/>
              <a:t>Classification Learner on properties of masked cell pictures defined as either Meschemyal or Epithelial</a:t>
            </a:r>
          </a:p>
          <a:p>
            <a:pPr indent="0" lvl="0" marL="457200" rt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Approach</a:t>
            </a:r>
          </a:p>
        </p:txBody>
      </p:sp>
      <p:sp>
        <p:nvSpPr>
          <p:cNvPr id="100" name="Shape 10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rPr lang="en" sz="2500"/>
              <a:t>Classification Learner and NCA on properties of masked cell pictures defined as either Meschemyal or Epithelial</a:t>
            </a:r>
          </a:p>
          <a:p>
            <a:pPr indent="0" lvl="0" marL="0" rtl="0">
              <a:spcBef>
                <a:spcPts val="0"/>
              </a:spcBef>
              <a:buNone/>
            </a:pPr>
            <a:r>
              <a:rPr lang="en"/>
              <a:t>Total Image (Didn’t Work)</a:t>
            </a:r>
          </a:p>
          <a:p>
            <a:pPr indent="-317500" lvl="1" marL="914400" rtl="0">
              <a:spcBef>
                <a:spcPts val="0"/>
              </a:spcBef>
              <a:spcAft>
                <a:spcPts val="0"/>
              </a:spcAft>
              <a:buSzPts val="1400"/>
              <a:buAutoNum type="alphaLcParenBoth"/>
            </a:pPr>
            <a:r>
              <a:rPr lang="en"/>
              <a:t>Average Connectivity</a:t>
            </a:r>
          </a:p>
          <a:p>
            <a:pPr indent="-317500" lvl="1" marL="914400" rtl="0">
              <a:spcBef>
                <a:spcPts val="0"/>
              </a:spcBef>
              <a:spcAft>
                <a:spcPts val="0"/>
              </a:spcAft>
              <a:buSzPts val="1400"/>
              <a:buAutoNum type="alphaLcParenBoth"/>
            </a:pPr>
            <a:r>
              <a:rPr lang="en"/>
              <a:t>Minimum Centroid Distance</a:t>
            </a:r>
          </a:p>
          <a:p>
            <a:pPr indent="-317500" lvl="1" marL="914400" rtl="0">
              <a:spcBef>
                <a:spcPts val="0"/>
              </a:spcBef>
              <a:spcAft>
                <a:spcPts val="0"/>
              </a:spcAft>
              <a:buSzPts val="1400"/>
              <a:buAutoNum type="alphaLcParenBoth"/>
            </a:pPr>
            <a:r>
              <a:rPr lang="en"/>
              <a:t>Average Centroids Per Cluster</a:t>
            </a:r>
          </a:p>
          <a:p>
            <a:pPr indent="-317500" lvl="1" marL="914400" rtl="0">
              <a:spcBef>
                <a:spcPts val="0"/>
              </a:spcBef>
              <a:buSzPts val="1400"/>
              <a:buAutoNum type="alphaLcParenBoth"/>
            </a:pPr>
            <a:r>
              <a:rPr lang="en"/>
              <a:t>Percent of Centroids in Cluster</a:t>
            </a: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sp>
        <p:nvSpPr>
          <p:cNvPr id="101" name="Shape 101"/>
          <p:cNvSpPr txBox="1"/>
          <p:nvPr>
            <p:ph idx="1" type="body"/>
          </p:nvPr>
        </p:nvSpPr>
        <p:spPr>
          <a:xfrm>
            <a:off x="4180300" y="2184100"/>
            <a:ext cx="8520600" cy="34164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1600"/>
              </a:spcAft>
              <a:buNone/>
            </a:pPr>
            <a:r>
              <a:rPr lang="en"/>
              <a:t>Individual Mask Area </a:t>
            </a:r>
          </a:p>
          <a:p>
            <a:pPr indent="-317500" lvl="1" marL="914400" rtl="0">
              <a:spcBef>
                <a:spcPts val="0"/>
              </a:spcBef>
              <a:spcAft>
                <a:spcPts val="0"/>
              </a:spcAft>
              <a:buSzPts val="1400"/>
              <a:buAutoNum type="alphaLcParenBoth"/>
            </a:pPr>
            <a:r>
              <a:rPr lang="en"/>
              <a:t>9 Regionprops</a:t>
            </a:r>
          </a:p>
          <a:p>
            <a:pPr indent="-317500" lvl="1" marL="914400" rtl="0">
              <a:spcBef>
                <a:spcPts val="0"/>
              </a:spcBef>
              <a:spcAft>
                <a:spcPts val="0"/>
              </a:spcAft>
              <a:buSzPts val="1400"/>
              <a:buAutoNum type="alphaLcParenBoth"/>
            </a:pPr>
            <a:r>
              <a:rPr lang="en"/>
              <a:t>Eccentricity</a:t>
            </a:r>
          </a:p>
          <a:p>
            <a:pPr indent="-317500" lvl="1" marL="914400" rtl="0">
              <a:spcBef>
                <a:spcPts val="0"/>
              </a:spcBef>
              <a:spcAft>
                <a:spcPts val="0"/>
              </a:spcAft>
              <a:buSzPts val="1400"/>
              <a:buAutoNum type="alphaLcParenBoth"/>
            </a:pPr>
            <a:r>
              <a:rPr lang="en"/>
              <a:t>Centroid Counts</a:t>
            </a:r>
          </a:p>
          <a:p>
            <a:pPr indent="-317500" lvl="1" marL="914400" rtl="0">
              <a:spcBef>
                <a:spcPts val="0"/>
              </a:spcBef>
              <a:spcAft>
                <a:spcPts val="0"/>
              </a:spcAft>
              <a:buSzPts val="1400"/>
              <a:buAutoNum type="alphaLcParenBoth"/>
            </a:pPr>
            <a:r>
              <a:rPr lang="en"/>
              <a:t>Ratio of Perimeter to Area</a:t>
            </a:r>
          </a:p>
          <a:p>
            <a:pPr indent="-317500" lvl="1" marL="914400" rtl="0">
              <a:spcBef>
                <a:spcPts val="0"/>
              </a:spcBef>
              <a:spcAft>
                <a:spcPts val="0"/>
              </a:spcAft>
              <a:buSzPts val="1400"/>
              <a:buAutoNum type="alphaLcParenBoth"/>
            </a:pPr>
            <a:r>
              <a:rPr lang="en"/>
              <a:t>Centroids Per Pixel</a:t>
            </a:r>
          </a:p>
          <a:p>
            <a:pPr indent="-317500" lvl="1" marL="914400" rtl="0">
              <a:spcBef>
                <a:spcPts val="0"/>
              </a:spcBef>
              <a:spcAft>
                <a:spcPts val="0"/>
              </a:spcAft>
              <a:buSzPts val="1400"/>
              <a:buAutoNum type="alphaLcParenBoth"/>
            </a:pPr>
            <a:r>
              <a:rPr lang="en"/>
              <a:t>Normalized Mean Intensity</a:t>
            </a:r>
          </a:p>
          <a:p>
            <a:pPr indent="-317500" lvl="1" marL="914400" rtl="0">
              <a:spcBef>
                <a:spcPts val="0"/>
              </a:spcBef>
              <a:buSzPts val="1400"/>
              <a:buAutoNum type="alphaLcParenBoth"/>
            </a:pPr>
            <a:r>
              <a:rPr lang="en"/>
              <a:t>Ratio of Area to Convex Area</a:t>
            </a:r>
          </a:p>
          <a:p>
            <a:pPr indent="0" lvl="0" marL="457200" rt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indent="0" lvl="0" marL="0">
              <a:spcBef>
                <a:spcPts val="0"/>
              </a:spcBef>
              <a:buNone/>
            </a:pPr>
            <a:r>
              <a:rPr lang="en"/>
              <a:t>Image Segmentation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Masking</a:t>
            </a:r>
          </a:p>
        </p:txBody>
      </p:sp>
      <p:sp>
        <p:nvSpPr>
          <p:cNvPr id="112" name="Shape 112"/>
          <p:cNvSpPr txBox="1"/>
          <p:nvPr>
            <p:ph idx="1" type="body"/>
          </p:nvPr>
        </p:nvSpPr>
        <p:spPr>
          <a:xfrm>
            <a:off x="245750" y="1017725"/>
            <a:ext cx="8520600" cy="3416400"/>
          </a:xfrm>
          <a:prstGeom prst="rect">
            <a:avLst/>
          </a:prstGeom>
        </p:spPr>
        <p:txBody>
          <a:bodyPr anchorCtr="0" anchor="t" bIns="91425" lIns="91425" rIns="91425" wrap="square" tIns="91425">
            <a:noAutofit/>
          </a:bodyPr>
          <a:lstStyle/>
          <a:p>
            <a:pPr indent="0" lvl="0" marL="0" rtl="0">
              <a:spcBef>
                <a:spcPts val="0"/>
              </a:spcBef>
              <a:buNone/>
            </a:pPr>
            <a:r>
              <a:rPr lang="en" sz="2500"/>
              <a:t>Masking Cells in Colonies is hard...</a:t>
            </a:r>
          </a:p>
          <a:p>
            <a:pPr indent="0" lvl="0" marL="457200" rtl="0">
              <a:spcBef>
                <a:spcPts val="0"/>
              </a:spcBef>
              <a:buNone/>
            </a:pPr>
            <a:r>
              <a:t/>
            </a:r>
            <a:endParaRPr/>
          </a:p>
          <a:p>
            <a:pPr indent="0" lvl="0" marL="0" marR="0" rtl="0" algn="l">
              <a:lnSpc>
                <a:spcPct val="115000"/>
              </a:lnSpc>
              <a:spcBef>
                <a:spcPts val="0"/>
              </a:spcBef>
              <a:spcAft>
                <a:spcPts val="1600"/>
              </a:spcAft>
              <a:buNone/>
            </a:pPr>
            <a:r>
              <a:t/>
            </a:r>
            <a:endParaRPr/>
          </a:p>
          <a:p>
            <a:pPr indent="0" lvl="0" marL="457200" rtl="0">
              <a:spcBef>
                <a:spcPts val="0"/>
              </a:spcBef>
              <a:buNone/>
            </a:pPr>
            <a:r>
              <a:t/>
            </a:r>
            <a:endParaRPr/>
          </a:p>
        </p:txBody>
      </p:sp>
      <p:pic>
        <p:nvPicPr>
          <p:cNvPr id="113" name="Shape 113"/>
          <p:cNvPicPr preferRelativeResize="0"/>
          <p:nvPr/>
        </p:nvPicPr>
        <p:blipFill>
          <a:blip r:embed="rId3">
            <a:alphaModFix/>
          </a:blip>
          <a:stretch>
            <a:fillRect/>
          </a:stretch>
        </p:blipFill>
        <p:spPr>
          <a:xfrm>
            <a:off x="5097675" y="1681525"/>
            <a:ext cx="3789475" cy="2910850"/>
          </a:xfrm>
          <a:prstGeom prst="rect">
            <a:avLst/>
          </a:prstGeom>
          <a:noFill/>
          <a:ln>
            <a:noFill/>
          </a:ln>
        </p:spPr>
      </p:pic>
      <p:pic>
        <p:nvPicPr>
          <p:cNvPr id="114" name="Shape 114"/>
          <p:cNvPicPr preferRelativeResize="0"/>
          <p:nvPr/>
        </p:nvPicPr>
        <p:blipFill>
          <a:blip r:embed="rId4">
            <a:alphaModFix/>
          </a:blip>
          <a:stretch>
            <a:fillRect/>
          </a:stretch>
        </p:blipFill>
        <p:spPr>
          <a:xfrm>
            <a:off x="506625" y="1681525"/>
            <a:ext cx="4251255" cy="317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